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7" r:id="rId2"/>
    <p:sldId id="277" r:id="rId3"/>
    <p:sldId id="280" r:id="rId4"/>
    <p:sldId id="281" r:id="rId5"/>
    <p:sldId id="282" r:id="rId6"/>
    <p:sldId id="283" r:id="rId7"/>
    <p:sldId id="285" r:id="rId8"/>
    <p:sldId id="298" r:id="rId9"/>
    <p:sldId id="279" r:id="rId10"/>
    <p:sldId id="302" r:id="rId11"/>
    <p:sldId id="323" r:id="rId12"/>
    <p:sldId id="303" r:id="rId13"/>
    <p:sldId id="288" r:id="rId14"/>
    <p:sldId id="309" r:id="rId15"/>
    <p:sldId id="310" r:id="rId16"/>
    <p:sldId id="320" r:id="rId17"/>
    <p:sldId id="314" r:id="rId18"/>
    <p:sldId id="327" r:id="rId19"/>
    <p:sldId id="317" r:id="rId20"/>
    <p:sldId id="289" r:id="rId21"/>
    <p:sldId id="308" r:id="rId22"/>
    <p:sldId id="291" r:id="rId23"/>
    <p:sldId id="325" r:id="rId24"/>
    <p:sldId id="326" r:id="rId25"/>
    <p:sldId id="305" r:id="rId26"/>
    <p:sldId id="328" r:id="rId27"/>
    <p:sldId id="293" r:id="rId28"/>
    <p:sldId id="319" r:id="rId29"/>
    <p:sldId id="296" r:id="rId30"/>
    <p:sldId id="275" r:id="rId31"/>
    <p:sldId id="315" r:id="rId32"/>
    <p:sldId id="316" r:id="rId33"/>
    <p:sldId id="297" r:id="rId34"/>
    <p:sldId id="299" r:id="rId35"/>
    <p:sldId id="322" r:id="rId36"/>
    <p:sldId id="318" r:id="rId37"/>
    <p:sldId id="321" r:id="rId38"/>
    <p:sldId id="307" r:id="rId39"/>
    <p:sldId id="294" r:id="rId40"/>
    <p:sldId id="295" r:id="rId41"/>
  </p:sldIdLst>
  <p:sldSz cx="10693400" cy="7562850"/>
  <p:notesSz cx="6858000" cy="9144000"/>
  <p:custDataLst>
    <p:tags r:id="rId43"/>
  </p:custDataLst>
  <p:defaultTextStyle>
    <a:defPPr>
      <a:defRPr lang="de-DE"/>
    </a:defPPr>
    <a:lvl1pPr algn="ctr" rtl="0" fontAlgn="base">
      <a:spcBef>
        <a:spcPct val="0"/>
      </a:spcBef>
      <a:spcAft>
        <a:spcPct val="0"/>
      </a:spcAft>
      <a:defRPr sz="1400" kern="1200">
        <a:solidFill>
          <a:schemeClr val="bg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400" kern="1200">
        <a:solidFill>
          <a:schemeClr val="bg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400" kern="1200">
        <a:solidFill>
          <a:schemeClr val="bg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400" kern="1200">
        <a:solidFill>
          <a:schemeClr val="bg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400" kern="1200">
        <a:solidFill>
          <a:schemeClr val="bg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bg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bg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bg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bg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orient="horz" pos="4423">
          <p15:clr>
            <a:srgbClr val="A4A3A4"/>
          </p15:clr>
        </p15:guide>
        <p15:guide id="3" orient="horz" pos="3380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432">
          <p15:clr>
            <a:srgbClr val="A4A3A4"/>
          </p15:clr>
        </p15:guide>
        <p15:guide id="6" orient="horz" pos="4196">
          <p15:clr>
            <a:srgbClr val="A4A3A4"/>
          </p15:clr>
        </p15:guide>
        <p15:guide id="7" pos="3368">
          <p15:clr>
            <a:srgbClr val="A4A3A4"/>
          </p15:clr>
        </p15:guide>
        <p15:guide id="8" pos="1236">
          <p15:clr>
            <a:srgbClr val="A4A3A4"/>
          </p15:clr>
        </p15:guide>
        <p15:guide id="9" pos="329">
          <p15:clr>
            <a:srgbClr val="A4A3A4"/>
          </p15:clr>
        </p15:guide>
        <p15:guide id="10" pos="4865">
          <p15:clr>
            <a:srgbClr val="A4A3A4"/>
          </p15:clr>
        </p15:guide>
        <p15:guide id="11" pos="6407">
          <p15:clr>
            <a:srgbClr val="A4A3A4"/>
          </p15:clr>
        </p15:guide>
        <p15:guide id="12" pos="73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73A6"/>
    <a:srgbClr val="D5E8D4"/>
    <a:srgbClr val="82B366"/>
    <a:srgbClr val="F8CECC"/>
    <a:srgbClr val="B85450"/>
    <a:srgbClr val="E1D5E7"/>
    <a:srgbClr val="B46504"/>
    <a:srgbClr val="FAD7AC"/>
    <a:srgbClr val="23445D"/>
    <a:srgbClr val="BAC8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73" autoAdjust="0"/>
    <p:restoredTop sz="88844" autoAdjust="0"/>
  </p:normalViewPr>
  <p:slideViewPr>
    <p:cSldViewPr showGuides="1">
      <p:cViewPr varScale="1">
        <p:scale>
          <a:sx n="102" d="100"/>
          <a:sy n="102" d="100"/>
        </p:scale>
        <p:origin x="2152" y="192"/>
      </p:cViewPr>
      <p:guideLst>
        <p:guide orient="horz" pos="2382"/>
        <p:guide orient="horz" pos="4423"/>
        <p:guide orient="horz" pos="3380"/>
        <p:guide orient="horz" pos="1339"/>
        <p:guide orient="horz" pos="432"/>
        <p:guide orient="horz" pos="4196"/>
        <p:guide pos="3368"/>
        <p:guide pos="1236"/>
        <p:guide pos="329"/>
        <p:guide pos="4865"/>
        <p:guide pos="6407"/>
        <p:guide pos="7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e-DE"/>
          </a:p>
        </p:txBody>
      </p:sp>
      <p:sp>
        <p:nvSpPr>
          <p:cNvPr id="358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04888" y="685800"/>
            <a:ext cx="48482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die Formate des Vorlagentextes zu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32B0C62-07EA-4146-9798-A0A17F7FEF9F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0153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01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EFA2C-A023-F265-5E49-1B0FA2298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0D15E0-4419-03A9-272C-D24AE329A9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B1B87F-B01D-2BE3-5F99-67FA7A0FD2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63AEB-A214-CB73-4C49-FC41EADF24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024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C4508-A05E-2D48-1FA0-AE3C8429C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3435B5-C0BE-DCB6-6E86-CAD777AEAC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61C5E5-910C-54F0-D295-517E16E0F2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Unimodal pretrained model</a:t>
            </a:r>
          </a:p>
          <a:p>
            <a:r>
              <a:rPr lang="en-US" dirty="0"/>
              <a:t>-&gt; SELF-SUPERVISED =&gt; End-to-End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58CA9-8CAB-5600-99D8-C197F98E84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265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DDDD9-2F77-62D7-75CE-D263F1FB5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FD865C-C30C-28AC-C5D1-BED18310DB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4DFEE6-7726-6FBA-181F-0C2861942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Unimodal pretrained model</a:t>
            </a:r>
          </a:p>
          <a:p>
            <a:endParaRPr lang="en-US" dirty="0"/>
          </a:p>
          <a:p>
            <a:r>
              <a:rPr lang="en-US" dirty="0"/>
              <a:t>Am </a:t>
            </a:r>
            <a:r>
              <a:rPr lang="en-US" dirty="0" err="1"/>
              <a:t>wichtigesten</a:t>
            </a:r>
            <a:r>
              <a:rPr lang="en-US" dirty="0"/>
              <a:t>: Self-Supervised &amp; </a:t>
            </a:r>
          </a:p>
          <a:p>
            <a:endParaRPr lang="en-US" dirty="0"/>
          </a:p>
          <a:p>
            <a:r>
              <a:rPr lang="en-US" dirty="0"/>
              <a:t>Nur </a:t>
            </a:r>
            <a:r>
              <a:rPr lang="en-US" dirty="0" err="1"/>
              <a:t>aus</a:t>
            </a:r>
            <a:r>
              <a:rPr lang="en-US" dirty="0"/>
              <a:t> </a:t>
            </a:r>
            <a:r>
              <a:rPr lang="en-US" dirty="0" err="1"/>
              <a:t>unimodalen</a:t>
            </a:r>
            <a:r>
              <a:rPr lang="en-US" dirty="0"/>
              <a:t> </a:t>
            </a:r>
            <a:r>
              <a:rPr lang="en-US" dirty="0" err="1"/>
              <a:t>Komponenten</a:t>
            </a:r>
            <a:r>
              <a:rPr lang="en-US" dirty="0"/>
              <a:t> </a:t>
            </a:r>
            <a:r>
              <a:rPr lang="en-US" dirty="0" err="1"/>
              <a:t>bauen</a:t>
            </a:r>
            <a:r>
              <a:rPr lang="en-US" dirty="0"/>
              <a:t> -&gt; shared encoder </a:t>
            </a:r>
            <a:r>
              <a:rPr lang="en-US" dirty="0" err="1"/>
              <a:t>deswegen</a:t>
            </a:r>
            <a:r>
              <a:rPr lang="en-US" dirty="0"/>
              <a:t> random </a:t>
            </a:r>
            <a:r>
              <a:rPr lang="en-US" dirty="0" err="1"/>
              <a:t>init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548A3-C9CE-6ECD-F4F1-3DAA3A501D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8327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233D2-9EFE-0A31-8E1D-A020B5ED7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FA026B-7A48-9918-A317-AB4402C959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A9B1A1-D562-2158-469F-C35831592A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Contrastive loss auf output von shared encoder </a:t>
            </a:r>
            <a:r>
              <a:rPr lang="en-US" dirty="0" err="1"/>
              <a:t>angewandt</a:t>
            </a:r>
            <a:endParaRPr lang="en-US" dirty="0"/>
          </a:p>
          <a:p>
            <a:endParaRPr lang="en-US" dirty="0"/>
          </a:p>
          <a:p>
            <a:pPr marL="171450" indent="-171450">
              <a:buFont typeface="Wingdings" pitchFamily="2" charset="2"/>
              <a:buChar char="è"/>
            </a:pPr>
            <a:r>
              <a:rPr lang="en-US" dirty="0"/>
              <a:t>In </a:t>
            </a:r>
            <a:r>
              <a:rPr lang="en-US" dirty="0" err="1"/>
              <a:t>einem</a:t>
            </a:r>
            <a:r>
              <a:rPr lang="en-US" dirty="0"/>
              <a:t> batch </a:t>
            </a:r>
            <a:r>
              <a:rPr lang="en-US" dirty="0" err="1"/>
              <a:t>haben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ganz</a:t>
            </a:r>
            <a:r>
              <a:rPr lang="en-US" dirty="0"/>
              <a:t> </a:t>
            </a:r>
            <a:r>
              <a:rPr lang="en-US" dirty="0" err="1"/>
              <a:t>viele</a:t>
            </a:r>
            <a:r>
              <a:rPr lang="en-US" dirty="0"/>
              <a:t> </a:t>
            </a:r>
            <a:r>
              <a:rPr lang="en-US" dirty="0" err="1"/>
              <a:t>bilder</a:t>
            </a:r>
            <a:r>
              <a:rPr lang="en-US" dirty="0"/>
              <a:t> und </a:t>
            </a:r>
            <a:r>
              <a:rPr lang="en-US" dirty="0" err="1"/>
              <a:t>ganz</a:t>
            </a:r>
            <a:r>
              <a:rPr lang="en-US" dirty="0"/>
              <a:t> </a:t>
            </a:r>
            <a:r>
              <a:rPr lang="en-US" dirty="0" err="1"/>
              <a:t>viele</a:t>
            </a:r>
            <a:r>
              <a:rPr lang="en-US" dirty="0"/>
              <a:t> captions</a:t>
            </a:r>
          </a:p>
          <a:p>
            <a:pPr marL="171450" indent="-171450">
              <a:buFont typeface="Wingdings" pitchFamily="2" charset="2"/>
              <a:buChar char="è"/>
            </a:pP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versuchen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jedem</a:t>
            </a:r>
            <a:r>
              <a:rPr lang="en-US" dirty="0"/>
              <a:t> Bild die </a:t>
            </a:r>
            <a:r>
              <a:rPr lang="en-US" dirty="0" err="1"/>
              <a:t>richtige</a:t>
            </a:r>
            <a:r>
              <a:rPr lang="en-US" dirty="0"/>
              <a:t> caption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finden</a:t>
            </a:r>
            <a:r>
              <a:rPr lang="en-US" dirty="0"/>
              <a:t>, und </a:t>
            </a:r>
            <a:r>
              <a:rPr lang="en-US" dirty="0" err="1"/>
              <a:t>umgekehrt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D4F38-8CD7-1416-F2FC-DD2AE0CD9B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0174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194BB-BB66-CE7E-07BB-E1F82C666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EA7649-A30B-9196-B71A-1CC50B7229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4CECCF-AF29-0455-A516-5EE034F78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Unimodal pretrained model</a:t>
            </a:r>
          </a:p>
          <a:p>
            <a:endParaRPr lang="en-US" dirty="0"/>
          </a:p>
          <a:p>
            <a:r>
              <a:rPr lang="en-US" dirty="0"/>
              <a:t>Am </a:t>
            </a:r>
            <a:r>
              <a:rPr lang="en-US" dirty="0" err="1"/>
              <a:t>wichtigesten</a:t>
            </a:r>
            <a:r>
              <a:rPr lang="en-US" dirty="0"/>
              <a:t>: Self-Supervised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7B480-66AA-FAAC-E6C6-A3FD0BC109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6216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64BDB-B9FC-FA23-83BE-386648534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FAC0BF-19BE-21B7-9772-BC757F3202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9EFE81-CFE2-D1BB-6083-76C3EC2D06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Unimodal pretrained model</a:t>
            </a:r>
          </a:p>
          <a:p>
            <a:endParaRPr lang="en-US" dirty="0"/>
          </a:p>
          <a:p>
            <a:r>
              <a:rPr lang="en-US" dirty="0"/>
              <a:t>Am </a:t>
            </a:r>
            <a:r>
              <a:rPr lang="en-US" dirty="0" err="1"/>
              <a:t>wichtigesten</a:t>
            </a:r>
            <a:r>
              <a:rPr lang="en-US" dirty="0"/>
              <a:t>: Self-Supervised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2ABC3-1D83-CDEA-1F19-6CEC44A6EB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28751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131E8-08BA-68E9-1562-59A486F5E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FF89D0-785C-AED7-B2DC-8294653493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14E84C-9DB0-79F4-DE55-440705CF1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folgendes</a:t>
            </a:r>
            <a:r>
              <a:rPr lang="en-US" dirty="0"/>
              <a:t> </a:t>
            </a:r>
            <a:r>
              <a:rPr lang="en-US" dirty="0" err="1"/>
              <a:t>übrig</a:t>
            </a:r>
            <a:endParaRPr lang="en-US" dirty="0"/>
          </a:p>
          <a:p>
            <a:endParaRPr lang="en-US" dirty="0"/>
          </a:p>
          <a:p>
            <a:r>
              <a:rPr lang="en-US" dirty="0"/>
              <a:t>Output von shared encoder for image-text retrieval </a:t>
            </a:r>
            <a:r>
              <a:rPr lang="en-US" dirty="0" err="1"/>
              <a:t>genutzt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4C6C2-E1C0-01F0-B29C-6AFF2AE96A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5097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99838-094F-5824-ADA2-F0470D44C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E38B23-E942-9ABC-9402-5AB6C6325E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91A94E-38A4-05EB-3B44-0C733D74D3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Finde</a:t>
            </a:r>
            <a:r>
              <a:rPr lang="en-US" dirty="0"/>
              <a:t> den </a:t>
            </a:r>
            <a:r>
              <a:rPr lang="en-US" dirty="0" err="1"/>
              <a:t>richtigen</a:t>
            </a:r>
            <a:r>
              <a:rPr lang="en-US" dirty="0"/>
              <a:t> Text in </a:t>
            </a:r>
            <a:r>
              <a:rPr lang="en-US" dirty="0" err="1"/>
              <a:t>einer</a:t>
            </a:r>
            <a:r>
              <a:rPr lang="en-US" dirty="0"/>
              <a:t> Menge von </a:t>
            </a:r>
            <a:r>
              <a:rPr lang="en-US" dirty="0" err="1"/>
              <a:t>Texten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E85D37-9998-461C-154C-DFFD5FC29A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90113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A277C-E1C4-F7D2-9758-552EE2B90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E36650-E2CD-7C73-B411-B2BAC3B32D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2843B3-E927-495F-1D01-9D53CBF460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Finde</a:t>
            </a:r>
            <a:r>
              <a:rPr lang="en-US" dirty="0"/>
              <a:t> das </a:t>
            </a:r>
            <a:r>
              <a:rPr lang="en-US" dirty="0" err="1"/>
              <a:t>richtige</a:t>
            </a:r>
            <a:r>
              <a:rPr lang="en-US" dirty="0"/>
              <a:t> </a:t>
            </a:r>
            <a:r>
              <a:rPr lang="en-US" dirty="0" err="1"/>
              <a:t>Bbild</a:t>
            </a:r>
            <a:r>
              <a:rPr lang="en-US" dirty="0"/>
              <a:t> in </a:t>
            </a:r>
            <a:r>
              <a:rPr lang="en-US" dirty="0" err="1"/>
              <a:t>einer</a:t>
            </a:r>
            <a:r>
              <a:rPr lang="en-US" dirty="0"/>
              <a:t> Menge von </a:t>
            </a:r>
            <a:r>
              <a:rPr lang="en-US" dirty="0" err="1"/>
              <a:t>Bildern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F960B-5A40-43E4-5BC3-C09EE62A96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70262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Multimodal </a:t>
            </a:r>
            <a:r>
              <a:rPr lang="en-US" dirty="0" err="1"/>
              <a:t>modell</a:t>
            </a:r>
            <a:r>
              <a:rPr lang="en-US" dirty="0"/>
              <a:t> -&gt; </a:t>
            </a:r>
            <a:r>
              <a:rPr lang="en-US" dirty="0" err="1"/>
              <a:t>sollte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einzelne</a:t>
            </a:r>
            <a:r>
              <a:rPr lang="en-US" dirty="0"/>
              <a:t> </a:t>
            </a:r>
            <a:r>
              <a:rPr lang="en-US" dirty="0" err="1"/>
              <a:t>modalitäten</a:t>
            </a:r>
            <a:r>
              <a:rPr lang="en-US" dirty="0"/>
              <a:t> </a:t>
            </a:r>
            <a:r>
              <a:rPr lang="en-US" dirty="0" err="1"/>
              <a:t>beheerschen</a:t>
            </a:r>
            <a:r>
              <a:rPr lang="en-US" dirty="0"/>
              <a:t>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7174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Langer status Quo:</a:t>
            </a:r>
          </a:p>
          <a:p>
            <a:r>
              <a:rPr lang="en-US" dirty="0" err="1"/>
              <a:t>Können</a:t>
            </a:r>
            <a:r>
              <a:rPr lang="en-US" dirty="0"/>
              <a:t> </a:t>
            </a:r>
            <a:r>
              <a:rPr lang="en-US" dirty="0" err="1"/>
              <a:t>Bedeutung</a:t>
            </a:r>
            <a:r>
              <a:rPr lang="en-US" dirty="0"/>
              <a:t>/</a:t>
            </a:r>
            <a:r>
              <a:rPr lang="en-US" dirty="0" err="1"/>
              <a:t>semnatischen</a:t>
            </a:r>
            <a:r>
              <a:rPr lang="en-US" dirty="0"/>
              <a:t> </a:t>
            </a:r>
            <a:r>
              <a:rPr lang="en-US" dirty="0" err="1"/>
              <a:t>Inhalt</a:t>
            </a:r>
            <a:r>
              <a:rPr lang="en-US" dirty="0"/>
              <a:t> in Form von </a:t>
            </a:r>
            <a:r>
              <a:rPr lang="en-US" dirty="0" err="1"/>
              <a:t>repräsentationen</a:t>
            </a:r>
            <a:r>
              <a:rPr lang="en-US" dirty="0"/>
              <a:t> </a:t>
            </a:r>
            <a:r>
              <a:rPr lang="en-US" dirty="0" err="1"/>
              <a:t>extrahieren</a:t>
            </a:r>
            <a:endParaRPr lang="en-US" dirty="0"/>
          </a:p>
          <a:p>
            <a:r>
              <a:rPr lang="en-US" dirty="0"/>
              <a:t>-&gt; </a:t>
            </a:r>
            <a:r>
              <a:rPr lang="en-US" dirty="0" err="1"/>
              <a:t>Können</a:t>
            </a:r>
            <a:r>
              <a:rPr lang="en-US" dirty="0"/>
              <a:t> für </a:t>
            </a:r>
            <a:r>
              <a:rPr lang="en-US" dirty="0" err="1"/>
              <a:t>jede</a:t>
            </a:r>
            <a:r>
              <a:rPr lang="en-US" dirty="0"/>
              <a:t> Menge an </a:t>
            </a:r>
            <a:r>
              <a:rPr lang="en-US" dirty="0" err="1"/>
              <a:t>Aufgaben</a:t>
            </a:r>
            <a:r>
              <a:rPr lang="en-US" dirty="0"/>
              <a:t> </a:t>
            </a:r>
            <a:r>
              <a:rPr lang="en-US" dirty="0" err="1"/>
              <a:t>verwendet</a:t>
            </a:r>
            <a:r>
              <a:rPr lang="en-US" dirty="0"/>
              <a:t> </a:t>
            </a:r>
            <a:r>
              <a:rPr lang="en-US" dirty="0" err="1"/>
              <a:t>werden</a:t>
            </a:r>
            <a:endParaRPr lang="en-US" dirty="0"/>
          </a:p>
          <a:p>
            <a:endParaRPr lang="en-US" dirty="0"/>
          </a:p>
          <a:p>
            <a:r>
              <a:rPr lang="en-US" dirty="0"/>
              <a:t>=&gt; Ein </a:t>
            </a:r>
            <a:r>
              <a:rPr lang="en-US" dirty="0" err="1"/>
              <a:t>Schaf</a:t>
            </a:r>
            <a:r>
              <a:rPr lang="en-US" dirty="0"/>
              <a:t> </a:t>
            </a:r>
            <a:r>
              <a:rPr lang="en-US" dirty="0" err="1"/>
              <a:t>bleibt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Schaf</a:t>
            </a:r>
            <a:r>
              <a:rPr lang="en-US" dirty="0"/>
              <a:t>, egal </a:t>
            </a:r>
            <a:r>
              <a:rPr lang="en-US" dirty="0" err="1"/>
              <a:t>ob</a:t>
            </a:r>
            <a:r>
              <a:rPr lang="en-US" dirty="0"/>
              <a:t> in Text </a:t>
            </a:r>
            <a:r>
              <a:rPr lang="en-US" dirty="0" err="1"/>
              <a:t>oder</a:t>
            </a:r>
            <a:r>
              <a:rPr lang="en-US" dirty="0"/>
              <a:t> Bild =&gt; </a:t>
            </a:r>
            <a:r>
              <a:rPr lang="en-US" dirty="0" err="1"/>
              <a:t>Solle</a:t>
            </a:r>
            <a:r>
              <a:rPr lang="en-US" dirty="0"/>
              <a:t> </a:t>
            </a:r>
            <a:r>
              <a:rPr lang="en-US" dirty="0" err="1"/>
              <a:t>Repräsentation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die </a:t>
            </a:r>
            <a:r>
              <a:rPr lang="en-US" dirty="0" err="1"/>
              <a:t>gleiche</a:t>
            </a:r>
            <a:r>
              <a:rPr lang="en-US" dirty="0"/>
              <a:t> sein?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25299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6A9EB-7440-D6B6-A876-F49869D8F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62E426-404D-F6F6-79B7-1A6DCC204D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51F99B-75DE-D4F0-3201-9906D3E2A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CDB70-1FE9-A6D5-01B4-5503FB7252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92271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DB23D-A5BE-A4B8-63A8-5180BE68A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09FA3A-7497-D012-01AB-113E9F8267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86C2D2-DF91-8EFE-5348-77BB07ECA9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A41BFE-3EE0-BE60-24D3-FEC093EFBB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07577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ADFCA-5F38-BABA-79B6-D875826A0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628431-DD7E-D283-15E7-D96FAF239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416D2E-843B-8C03-FBD8-0B0716ADD1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A397A-2C56-65A8-8687-069B0FF9F4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87780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C3335-AED8-8FB4-3611-A3DA6FF1B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211969-DD41-E067-D084-542F6FF1EB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E3070E-F7B6-0C7C-707C-BC0DFD4DE9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Während</a:t>
            </a:r>
            <a:r>
              <a:rPr lang="en-US" dirty="0"/>
              <a:t> des Trainings: Bild/Text </a:t>
            </a:r>
            <a:r>
              <a:rPr lang="en-US" dirty="0" err="1"/>
              <a:t>spezifische</a:t>
            </a:r>
            <a:r>
              <a:rPr lang="en-US" dirty="0"/>
              <a:t> objectives</a:t>
            </a:r>
          </a:p>
          <a:p>
            <a:endParaRPr lang="en-US" dirty="0"/>
          </a:p>
          <a:p>
            <a:r>
              <a:rPr lang="en-US" dirty="0"/>
              <a:t>-&gt; Masked Image/Language 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54C1D-8776-683E-DC56-DD7B3767B7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39201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3E666-4658-DD1B-2472-924F631BF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57F13D-23B7-4E52-1ECB-C90F8C8D29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F5F74A-187F-F7D1-5B66-3188705398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F1518-EE41-F3FE-214E-5CCF2E975A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394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10508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932A3-520F-F09A-4D1E-982758E82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2D5609-B256-9A2C-CC2F-5F07CE6937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F50FC3-4299-31BA-51F6-CC0B676BA8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BD8B7-4BB9-AC6A-F6C7-8DE54A959F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49812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C71C2-6112-EEDF-A672-6C584A73C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72DA95-2778-84A9-E6E6-378AD643EA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E2F168-963D-D4C6-B4C6-4E70E5062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28D83-F1BF-603A-ED15-74F2A1B0F3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0915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EE13B-ED9D-DBD0-983C-E619A8DB9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084110-5A3D-518C-93D8-A25F70033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16093F-4062-2AF7-DE33-5D15C95019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Durchschnitt</a:t>
            </a:r>
            <a:r>
              <a:rPr lang="en-US" dirty="0"/>
              <a:t> der R@1 performance </a:t>
            </a:r>
            <a:r>
              <a:rPr lang="en-US" dirty="0" err="1"/>
              <a:t>über</a:t>
            </a:r>
            <a:r>
              <a:rPr lang="en-US" dirty="0"/>
              <a:t> Flickr30K und COCO</a:t>
            </a:r>
          </a:p>
          <a:p>
            <a:endParaRPr lang="en-US" dirty="0"/>
          </a:p>
          <a:p>
            <a:r>
              <a:rPr lang="en-US" dirty="0"/>
              <a:t>Red is just after pretraining</a:t>
            </a:r>
          </a:p>
          <a:p>
            <a:r>
              <a:rPr lang="en-US" dirty="0"/>
              <a:t>Blue is extra finetuned on flickr30k and coco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C4212E-1D31-F268-B2B5-D20CF25A3D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09889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8A895-9686-BC83-6E4A-C0E13C52A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B7AF37-20D8-34DB-00EF-59B93BAAC9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A684BE-1C64-09FD-FF19-B685D73C6C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C4CD3E-AFF2-8FCC-84F8-4C8AA628E3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5671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viel</a:t>
            </a:r>
            <a:r>
              <a:rPr lang="en-US" dirty="0"/>
              <a:t> </a:t>
            </a:r>
            <a:r>
              <a:rPr lang="en-US" dirty="0" err="1"/>
              <a:t>intuitiver</a:t>
            </a:r>
            <a:r>
              <a:rPr lang="en-US" dirty="0"/>
              <a:t>, sonder man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damit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ganz</a:t>
            </a:r>
            <a:r>
              <a:rPr lang="en-US" dirty="0"/>
              <a:t> </a:t>
            </a:r>
            <a:r>
              <a:rPr lang="en-US" dirty="0" err="1"/>
              <a:t>viel</a:t>
            </a:r>
            <a:r>
              <a:rPr lang="en-US" dirty="0"/>
              <a:t> </a:t>
            </a:r>
            <a:r>
              <a:rPr lang="en-US" dirty="0" err="1"/>
              <a:t>neues</a:t>
            </a:r>
            <a:r>
              <a:rPr lang="en-US" dirty="0"/>
              <a:t> </a:t>
            </a:r>
            <a:r>
              <a:rPr lang="en-US" dirty="0" err="1"/>
              <a:t>machen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Modelle</a:t>
            </a:r>
            <a:r>
              <a:rPr lang="en-US" dirty="0"/>
              <a:t> </a:t>
            </a:r>
            <a:r>
              <a:rPr lang="en-US" dirty="0" err="1"/>
              <a:t>deutlich</a:t>
            </a:r>
            <a:r>
              <a:rPr lang="en-US" dirty="0"/>
              <a:t> </a:t>
            </a:r>
            <a:r>
              <a:rPr lang="en-US" dirty="0" err="1"/>
              <a:t>größer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normal, </a:t>
            </a:r>
            <a:r>
              <a:rPr lang="en-US" dirty="0" err="1"/>
              <a:t>besitzen</a:t>
            </a:r>
            <a:r>
              <a:rPr lang="en-US" dirty="0"/>
              <a:t> </a:t>
            </a:r>
            <a:r>
              <a:rPr lang="en-US" dirty="0" err="1"/>
              <a:t>mindestens</a:t>
            </a:r>
            <a:r>
              <a:rPr lang="en-US" dirty="0"/>
              <a:t> image und text encoder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è"/>
              <a:tabLst/>
              <a:defRPr/>
            </a:pPr>
            <a:r>
              <a:rPr lang="en-GB" dirty="0" err="1">
                <a:effectLst/>
                <a:latin typeface="Helvetica Neue" panose="02000503000000020004" pitchFamily="2" charset="0"/>
              </a:rPr>
              <a:t>Folge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davon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dass</a:t>
            </a:r>
            <a:r>
              <a:rPr lang="en-GB" dirty="0">
                <a:effectLst/>
                <a:latin typeface="Helvetica Neue" panose="02000503000000020004" pitchFamily="2" charset="0"/>
              </a:rPr>
              <a:t> Text und Bild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noch</a:t>
            </a:r>
            <a:r>
              <a:rPr lang="en-GB" dirty="0">
                <a:effectLst/>
                <a:latin typeface="Helvetica Neue" panose="02000503000000020004" pitchFamily="2" charset="0"/>
              </a:rPr>
              <a:t> immer (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teilweise</a:t>
            </a:r>
            <a:r>
              <a:rPr lang="en-GB" dirty="0">
                <a:effectLst/>
                <a:latin typeface="Helvetica Neue" panose="02000503000000020004" pitchFamily="2" charset="0"/>
              </a:rPr>
              <a:t>)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getrennt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verarbeitet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werden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müssen</a:t>
            </a:r>
            <a:r>
              <a:rPr lang="en-GB" dirty="0">
                <a:effectLst/>
                <a:latin typeface="Helvetica Neue" panose="02000503000000020004" pitchFamily="2" charset="0"/>
              </a:rPr>
              <a:t>: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Anzahl</a:t>
            </a:r>
            <a:r>
              <a:rPr lang="en-GB" dirty="0">
                <a:effectLst/>
                <a:latin typeface="Helvetica Neue" panose="02000503000000020004" pitchFamily="2" charset="0"/>
              </a:rPr>
              <a:t> Parameter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verdoppelt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sich</a:t>
            </a:r>
            <a:r>
              <a:rPr lang="en-GB" dirty="0">
                <a:effectLst/>
                <a:latin typeface="Helvetica Neue" panose="02000503000000020004" pitchFamily="2" charset="0"/>
              </a:rPr>
              <a:t> mal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mindestens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im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Vergleich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zu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unimodalen</a:t>
            </a:r>
            <a:r>
              <a:rPr lang="en-GB" dirty="0">
                <a:effectLst/>
                <a:latin typeface="Helvetica Neue" panose="02000503000000020004" pitchFamily="2" charset="0"/>
              </a:rPr>
              <a:t> Modell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72621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D8EDD-04DA-D832-CFFB-0838DA60F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726BE2-7AB7-24DC-4EC6-9A2B40D4E5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D6619A-B460-68EE-927D-EB37F5FDDF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1)Pro batch, </a:t>
            </a:r>
            <a:r>
              <a:rPr lang="en-US" dirty="0" err="1"/>
              <a:t>haben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Menge von </a:t>
            </a:r>
            <a:r>
              <a:rPr lang="en-US" dirty="0" err="1"/>
              <a:t>Bildern</a:t>
            </a:r>
            <a:r>
              <a:rPr lang="en-US" dirty="0"/>
              <a:t> und captions -&gt; </a:t>
            </a:r>
            <a:r>
              <a:rPr lang="en-US" dirty="0" err="1"/>
              <a:t>repräsentiert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normalisierte</a:t>
            </a:r>
            <a:r>
              <a:rPr lang="en-US" dirty="0"/>
              <a:t> </a:t>
            </a:r>
            <a:r>
              <a:rPr lang="en-US" dirty="0" err="1"/>
              <a:t>vektoren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Berechne</a:t>
            </a:r>
            <a:r>
              <a:rPr lang="en-US" dirty="0"/>
              <a:t> dot-product (</a:t>
            </a:r>
            <a:r>
              <a:rPr lang="en-US" dirty="0" err="1"/>
              <a:t>dann</a:t>
            </a:r>
            <a:r>
              <a:rPr lang="en-US" dirty="0"/>
              <a:t> cosine sim) </a:t>
            </a:r>
            <a:r>
              <a:rPr lang="en-US" dirty="0" err="1"/>
              <a:t>zwischen</a:t>
            </a:r>
            <a:r>
              <a:rPr lang="en-US" dirty="0"/>
              <a:t> </a:t>
            </a:r>
            <a:r>
              <a:rPr lang="en-US" dirty="0" err="1"/>
              <a:t>allen</a:t>
            </a:r>
            <a:r>
              <a:rPr lang="en-US" dirty="0"/>
              <a:t> </a:t>
            </a:r>
            <a:r>
              <a:rPr lang="en-US" dirty="0" err="1"/>
              <a:t>bild</a:t>
            </a:r>
            <a:r>
              <a:rPr lang="en-US" dirty="0"/>
              <a:t> und text </a:t>
            </a:r>
            <a:r>
              <a:rPr lang="en-US" dirty="0" err="1"/>
              <a:t>vektoren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batch</a:t>
            </a:r>
          </a:p>
          <a:p>
            <a:endParaRPr lang="en-US" dirty="0"/>
          </a:p>
          <a:p>
            <a:r>
              <a:rPr lang="en-US" dirty="0"/>
              <a:t>Ziel: </a:t>
            </a:r>
            <a:r>
              <a:rPr lang="en-US" dirty="0" err="1"/>
              <a:t>Maximalisere</a:t>
            </a:r>
            <a:r>
              <a:rPr lang="en-US" dirty="0"/>
              <a:t> cosine sim </a:t>
            </a:r>
            <a:r>
              <a:rPr lang="en-US" dirty="0" err="1"/>
              <a:t>zwischen</a:t>
            </a:r>
            <a:r>
              <a:rPr lang="en-US" dirty="0"/>
              <a:t> </a:t>
            </a:r>
            <a:r>
              <a:rPr lang="en-US" dirty="0" err="1"/>
              <a:t>einem</a:t>
            </a:r>
            <a:r>
              <a:rPr lang="en-US" dirty="0"/>
              <a:t> </a:t>
            </a:r>
            <a:r>
              <a:rPr lang="en-US" dirty="0" err="1"/>
              <a:t>bild</a:t>
            </a:r>
            <a:r>
              <a:rPr lang="en-US" dirty="0"/>
              <a:t> und </a:t>
            </a:r>
            <a:r>
              <a:rPr lang="en-US" dirty="0" err="1"/>
              <a:t>dessen</a:t>
            </a:r>
            <a:r>
              <a:rPr lang="en-US" dirty="0"/>
              <a:t> caption, </a:t>
            </a:r>
            <a:r>
              <a:rPr lang="en-US" dirty="0" err="1"/>
              <a:t>minimalisiere</a:t>
            </a:r>
            <a:r>
              <a:rPr lang="en-US" dirty="0"/>
              <a:t> </a:t>
            </a:r>
            <a:r>
              <a:rPr lang="en-US" dirty="0" err="1"/>
              <a:t>andere</a:t>
            </a:r>
            <a:endParaRPr lang="en-US" dirty="0"/>
          </a:p>
          <a:p>
            <a:endParaRPr lang="en-US" dirty="0"/>
          </a:p>
          <a:p>
            <a:r>
              <a:rPr lang="en-US" dirty="0"/>
              <a:t>2)Cosine sims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wahrscheinlichkeitsverteilung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The goal is to align the image and text representations so that matched pairs are close together in the representation space</a:t>
            </a:r>
          </a:p>
          <a:p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This alignment helps the model understand associations between visual content and corresponding textual descriptions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462D1C-4CE5-F5F4-09AC-4B9B8E234A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48269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1D327-93F5-FFFC-ADBB-49C6541F9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32C408-42BA-92C9-1D70-915FF0474E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BD9904-990E-D1C6-3938-A849A5902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34F6E-E350-877D-867E-0B4CB53BF7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23532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B057A-6649-E941-845D-8AB6197A4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47A360-9F23-4D12-110D-53BCF31C08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70CCC4-90D8-1297-0F73-A2E7705A2B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50720-19A7-0E99-F015-0AB7DD7827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02770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-&gt; Text : </a:t>
            </a:r>
            <a:r>
              <a:rPr lang="en-US" dirty="0" err="1"/>
              <a:t>Prozent</a:t>
            </a:r>
            <a:r>
              <a:rPr lang="en-US" dirty="0"/>
              <a:t> der Bilder,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denen</a:t>
            </a:r>
            <a:r>
              <a:rPr lang="en-US" dirty="0"/>
              <a:t> der </a:t>
            </a:r>
            <a:r>
              <a:rPr lang="en-US" dirty="0" err="1"/>
              <a:t>richtige</a:t>
            </a:r>
            <a:r>
              <a:rPr lang="en-US" dirty="0"/>
              <a:t> Text </a:t>
            </a:r>
            <a:r>
              <a:rPr lang="en-US" dirty="0" err="1"/>
              <a:t>unter</a:t>
            </a:r>
            <a:r>
              <a:rPr lang="en-US" dirty="0"/>
              <a:t> den top1, top5, top10 war.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Text -&gt; Image: </a:t>
            </a:r>
            <a:r>
              <a:rPr lang="en-US" dirty="0" err="1"/>
              <a:t>Prozent</a:t>
            </a:r>
            <a:r>
              <a:rPr lang="en-US" dirty="0"/>
              <a:t> der Text,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denen</a:t>
            </a:r>
            <a:r>
              <a:rPr lang="en-US" dirty="0"/>
              <a:t> das </a:t>
            </a:r>
            <a:r>
              <a:rPr lang="en-US" dirty="0" err="1"/>
              <a:t>richtige</a:t>
            </a:r>
            <a:r>
              <a:rPr lang="en-US" dirty="0"/>
              <a:t> Bild </a:t>
            </a:r>
            <a:r>
              <a:rPr lang="en-US" dirty="0" err="1"/>
              <a:t>unter</a:t>
            </a:r>
            <a:r>
              <a:rPr lang="en-US" dirty="0"/>
              <a:t> den top1, top5, top10 war.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89378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Cross-modal attention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teuer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922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Wichtig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erwähnen</a:t>
            </a:r>
            <a:r>
              <a:rPr lang="en-US" dirty="0"/>
              <a:t>,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einfaches</a:t>
            </a:r>
            <a:r>
              <a:rPr lang="en-US" dirty="0"/>
              <a:t>/basic </a:t>
            </a:r>
            <a:r>
              <a:rPr lang="en-US" dirty="0" err="1"/>
              <a:t>Beispiel</a:t>
            </a:r>
            <a:r>
              <a:rPr lang="en-US" dirty="0"/>
              <a:t>, </a:t>
            </a:r>
            <a:r>
              <a:rPr lang="en-US" dirty="0" err="1"/>
              <a:t>gibt</a:t>
            </a:r>
            <a:r>
              <a:rPr lang="en-US" dirty="0"/>
              <a:t> </a:t>
            </a:r>
            <a:r>
              <a:rPr lang="en-US" dirty="0" err="1"/>
              <a:t>noch</a:t>
            </a:r>
            <a:r>
              <a:rPr lang="en-US" dirty="0"/>
              <a:t> </a:t>
            </a:r>
            <a:r>
              <a:rPr lang="en-US" dirty="0" err="1"/>
              <a:t>wesentlich</a:t>
            </a:r>
            <a:r>
              <a:rPr lang="en-US" dirty="0"/>
              <a:t> </a:t>
            </a:r>
            <a:r>
              <a:rPr lang="en-US" dirty="0" err="1"/>
              <a:t>komplexere</a:t>
            </a:r>
            <a:r>
              <a:rPr lang="en-US" dirty="0"/>
              <a:t> </a:t>
            </a:r>
            <a:r>
              <a:rPr lang="en-US" dirty="0" err="1"/>
              <a:t>Architekturen</a:t>
            </a:r>
            <a:endParaRPr lang="en-US" dirty="0"/>
          </a:p>
          <a:p>
            <a:r>
              <a:rPr lang="en-US" dirty="0"/>
              <a:t>Alle </a:t>
            </a:r>
            <a:r>
              <a:rPr lang="en-US" dirty="0" err="1"/>
              <a:t>komponenten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Transformer</a:t>
            </a:r>
          </a:p>
          <a:p>
            <a:r>
              <a:rPr lang="en-US" dirty="0"/>
              <a:t>Eine </a:t>
            </a:r>
            <a:r>
              <a:rPr lang="en-US" dirty="0" err="1"/>
              <a:t>gleiche</a:t>
            </a:r>
            <a:r>
              <a:rPr lang="en-US" dirty="0"/>
              <a:t> representation </a:t>
            </a:r>
            <a:r>
              <a:rPr lang="en-US" dirty="0" err="1"/>
              <a:t>ist</a:t>
            </a:r>
            <a:r>
              <a:rPr lang="en-US" dirty="0"/>
              <a:t> das Ziel, </a:t>
            </a:r>
            <a:r>
              <a:rPr lang="en-US" dirty="0" err="1"/>
              <a:t>aber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unbedingt</a:t>
            </a:r>
            <a:r>
              <a:rPr lang="en-US" dirty="0"/>
              <a:t> </a:t>
            </a:r>
            <a:r>
              <a:rPr lang="en-US" dirty="0" err="1"/>
              <a:t>gegeben</a:t>
            </a:r>
            <a:r>
              <a:rPr lang="en-US" dirty="0"/>
              <a:t>!</a:t>
            </a:r>
          </a:p>
          <a:p>
            <a:r>
              <a:rPr lang="en-US" dirty="0"/>
              <a:t>In </a:t>
            </a:r>
            <a:r>
              <a:rPr lang="en-US" dirty="0" err="1"/>
              <a:t>unserem</a:t>
            </a:r>
            <a:r>
              <a:rPr lang="en-US" dirty="0"/>
              <a:t> Fall, </a:t>
            </a:r>
            <a:r>
              <a:rPr lang="en-US" dirty="0" err="1"/>
              <a:t>bild</a:t>
            </a:r>
            <a:r>
              <a:rPr lang="en-US" dirty="0"/>
              <a:t> und text </a:t>
            </a:r>
            <a:r>
              <a:rPr lang="en-US" dirty="0" err="1"/>
              <a:t>getrennt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 err="1"/>
              <a:t>Modelle</a:t>
            </a:r>
            <a:r>
              <a:rPr lang="en-US" dirty="0"/>
              <a:t> </a:t>
            </a:r>
            <a:r>
              <a:rPr lang="en-US" dirty="0" err="1"/>
              <a:t>deutlich</a:t>
            </a:r>
            <a:r>
              <a:rPr lang="en-US" dirty="0"/>
              <a:t> </a:t>
            </a:r>
            <a:r>
              <a:rPr lang="en-US" dirty="0" err="1"/>
              <a:t>größer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normal, </a:t>
            </a:r>
            <a:r>
              <a:rPr lang="en-US" dirty="0" err="1"/>
              <a:t>besitzen</a:t>
            </a:r>
            <a:r>
              <a:rPr lang="en-US" dirty="0"/>
              <a:t> </a:t>
            </a:r>
            <a:r>
              <a:rPr lang="en-US" dirty="0" err="1"/>
              <a:t>mindestens</a:t>
            </a:r>
            <a:r>
              <a:rPr lang="en-US" dirty="0"/>
              <a:t> image und text encoder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è"/>
              <a:tabLst/>
              <a:defRPr/>
            </a:pPr>
            <a:r>
              <a:rPr lang="en-GB" dirty="0" err="1">
                <a:effectLst/>
                <a:latin typeface="Helvetica Neue" panose="02000503000000020004" pitchFamily="2" charset="0"/>
              </a:rPr>
              <a:t>Folge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davon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dass</a:t>
            </a:r>
            <a:r>
              <a:rPr lang="en-GB" dirty="0">
                <a:effectLst/>
                <a:latin typeface="Helvetica Neue" panose="02000503000000020004" pitchFamily="2" charset="0"/>
              </a:rPr>
              <a:t> Text und Bild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noch</a:t>
            </a:r>
            <a:r>
              <a:rPr lang="en-GB" dirty="0">
                <a:effectLst/>
                <a:latin typeface="Helvetica Neue" panose="02000503000000020004" pitchFamily="2" charset="0"/>
              </a:rPr>
              <a:t> immer (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teilweise</a:t>
            </a:r>
            <a:r>
              <a:rPr lang="en-GB" dirty="0">
                <a:effectLst/>
                <a:latin typeface="Helvetica Neue" panose="02000503000000020004" pitchFamily="2" charset="0"/>
              </a:rPr>
              <a:t>)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getrennt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verarbeitet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werden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müssen</a:t>
            </a:r>
            <a:r>
              <a:rPr lang="en-GB" dirty="0">
                <a:effectLst/>
                <a:latin typeface="Helvetica Neue" panose="02000503000000020004" pitchFamily="2" charset="0"/>
              </a:rPr>
              <a:t>: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Anzahl</a:t>
            </a:r>
            <a:r>
              <a:rPr lang="en-GB" dirty="0">
                <a:effectLst/>
                <a:latin typeface="Helvetica Neue" panose="02000503000000020004" pitchFamily="2" charset="0"/>
              </a:rPr>
              <a:t> Parameter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verdoppelt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sich</a:t>
            </a:r>
            <a:r>
              <a:rPr lang="en-GB" dirty="0">
                <a:effectLst/>
                <a:latin typeface="Helvetica Neue" panose="02000503000000020004" pitchFamily="2" charset="0"/>
              </a:rPr>
              <a:t> mal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mindestens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im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Vergleich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zu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unimodalen</a:t>
            </a:r>
            <a:r>
              <a:rPr lang="en-GB" dirty="0">
                <a:effectLst/>
                <a:latin typeface="Helvetica Neue" panose="02000503000000020004" pitchFamily="2" charset="0"/>
              </a:rPr>
              <a:t> Modell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è"/>
              <a:tabLst/>
              <a:defRPr/>
            </a:pPr>
            <a:endParaRPr lang="en-GB" dirty="0">
              <a:effectLst/>
              <a:latin typeface="Helvetica Neue" panose="02000503000000020004" pitchFamily="2" charset="0"/>
            </a:endParaRP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è"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Mit Bild-Text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Paaren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trainiert</a:t>
            </a:r>
            <a:endParaRPr lang="en-GB" dirty="0">
              <a:effectLst/>
              <a:latin typeface="Helvetica Neue" panose="02000503000000020004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7188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E9FB4-2BE2-E18C-B38A-1022874E6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E79844-FFA9-BEC5-95AF-D42366069C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34E49A-05D9-469D-D27E-C9F41655E2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costly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FBD34D-4213-6394-3D58-789D48A483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4678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C231D-4BDD-765E-86E7-405736B03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BAD731-1B29-D342-2E3A-594221697F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B3A153-18FF-81F1-4CC5-190A6D6A70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“</a:t>
            </a:r>
            <a:r>
              <a:rPr lang="en-US" kern="0" dirty="0"/>
              <a:t>Independent of pretrained multimodal components” -&gt; Generate a new paradigm as if it never existed before!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8C706D-A464-378D-9957-6078BDF2A2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0193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6C5CC-8270-84A5-C83E-1F68A5395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137F07-E073-F057-293A-0A7F09A714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9BB680-0F4D-5A19-A077-65880C46F6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costly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14BF8-4CF8-27DF-BCC3-7F53107EE7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8064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Unimodal pretrained model</a:t>
            </a:r>
          </a:p>
          <a:p>
            <a:endParaRPr lang="en-US" dirty="0"/>
          </a:p>
          <a:p>
            <a:r>
              <a:rPr lang="en-US" dirty="0"/>
              <a:t>Am </a:t>
            </a:r>
            <a:r>
              <a:rPr lang="en-US" dirty="0" err="1"/>
              <a:t>wichtigesten</a:t>
            </a:r>
            <a:r>
              <a:rPr lang="en-US" dirty="0"/>
              <a:t>: Self-Supervised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9139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A3BF1-7818-85EA-CCE6-564B49A76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B7D81B-46A4-2BB2-8A13-587D748439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B99315-1300-A60C-B30B-6343F96F5F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CC41A-399E-BD00-A42A-67F1F4D5D5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7332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06" y="684995"/>
            <a:ext cx="1374362" cy="1872260"/>
          </a:xfrm>
          <a:prstGeom prst="rect">
            <a:avLst/>
          </a:prstGeom>
        </p:spPr>
      </p:pic>
      <p:pic>
        <p:nvPicPr>
          <p:cNvPr id="2" name="Bild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030" y="2125196"/>
            <a:ext cx="2451411" cy="4896678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22288" y="4718050"/>
            <a:ext cx="6985000" cy="719138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de-DE" noProof="0"/>
              <a:t>Titelmasterformat durch Klicken bearbeiten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22288" y="5294313"/>
            <a:ext cx="6985000" cy="1008062"/>
          </a:xfrm>
        </p:spPr>
        <p:txBody>
          <a:bodyPr/>
          <a:lstStyle>
            <a:lvl1pPr>
              <a:spcAft>
                <a:spcPct val="0"/>
              </a:spcAft>
              <a:defRPr sz="2400" i="1"/>
            </a:lvl1pPr>
          </a:lstStyle>
          <a:p>
            <a:pPr lvl="0"/>
            <a:r>
              <a:rPr lang="de-DE" noProof="0"/>
              <a:t>Formatvorlage des Untertitelmasters durch Klicken bearbeiten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 preserve="1">
  <p:cSld name="Titel, Diagramm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iagrammplatzhalter 2"/>
          <p:cNvSpPr>
            <a:spLocks noGrp="1"/>
          </p:cNvSpPr>
          <p:nvPr>
            <p:ph type="chart" sz="half" idx="1"/>
          </p:nvPr>
        </p:nvSpPr>
        <p:spPr>
          <a:xfrm>
            <a:off x="522288" y="2138363"/>
            <a:ext cx="4135437" cy="452278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810125" y="2138363"/>
            <a:ext cx="4137025" cy="452278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B7440A9E-2DF6-49F5-A69A-7E83E654EF6F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0131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1B189BCE-72B6-4347-8C11-17284F861ED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2058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22288" y="2138363"/>
            <a:ext cx="4135437" cy="4522787"/>
          </a:xfrm>
        </p:spPr>
        <p:txBody>
          <a:bodyPr/>
          <a:lstStyle>
            <a:lvl1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de-DE" sz="17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de-DE" sz="17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de-DE" sz="17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de-DE" sz="17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en-US" sz="17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810125" y="2138363"/>
            <a:ext cx="4137025" cy="4522787"/>
          </a:xfrm>
        </p:spPr>
        <p:txBody>
          <a:bodyPr/>
          <a:lstStyle>
            <a:lvl1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de-DE" sz="17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de-DE" sz="17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de-DE" sz="17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de-DE" sz="17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en-US" sz="17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C9DF4026-A29C-4B40-902F-41C57635FD76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6420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9A62AABA-5C59-49CF-A516-801C5D3DCF65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3405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7991D8C6-CAB4-44CE-8EA5-8D04D05EBC07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058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55D2BB0D-2C4F-41CB-81FD-E9CE2EF002ED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1175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759700" y="671513"/>
            <a:ext cx="2411413" cy="5989637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22288" y="671513"/>
            <a:ext cx="7085012" cy="5989637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8C495611-ACA6-4783-9F35-F2E84BDDE611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5543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el und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abellenplatzhalter 2"/>
          <p:cNvSpPr>
            <a:spLocks noGrp="1"/>
          </p:cNvSpPr>
          <p:nvPr>
            <p:ph type="tbl" idx="1"/>
          </p:nvPr>
        </p:nvSpPr>
        <p:spPr>
          <a:xfrm>
            <a:off x="522288" y="2138363"/>
            <a:ext cx="8424862" cy="452278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40192516-3A96-4AF1-ACCE-4FA25417AC18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8432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el, Text und Cli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522288" y="2138363"/>
            <a:ext cx="4135437" cy="452278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lipArt-Platzhalter 3"/>
          <p:cNvSpPr>
            <a:spLocks noGrp="1"/>
          </p:cNvSpPr>
          <p:nvPr>
            <p:ph type="clipArt" sz="half" idx="2"/>
          </p:nvPr>
        </p:nvSpPr>
        <p:spPr>
          <a:xfrm>
            <a:off x="4810125" y="2138363"/>
            <a:ext cx="4137025" cy="4522787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F7AE973F-D322-44D2-BC6C-F98FA548D40F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6667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270" y="5365645"/>
            <a:ext cx="720100" cy="1440200"/>
          </a:xfrm>
          <a:prstGeom prst="rect">
            <a:avLst/>
          </a:prstGeom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2288" y="671513"/>
            <a:ext cx="9648825" cy="94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das Titelformat zu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2288" y="2138363"/>
            <a:ext cx="8424862" cy="452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die Formate des Vorlagentextes zu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947150" y="7165975"/>
            <a:ext cx="1223963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1054100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Seite </a:t>
            </a:r>
            <a:fld id="{59EA8C07-EA1E-4A55-873B-B297E2C8BA10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032" name="Text Box 8"/>
          <p:cNvSpPr txBox="1">
            <a:spLocks noChangeArrowheads="1"/>
          </p:cNvSpPr>
          <p:nvPr userDrawn="1"/>
        </p:nvSpPr>
        <p:spPr bwMode="auto">
          <a:xfrm>
            <a:off x="512763" y="7165975"/>
            <a:ext cx="7713662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1054100">
              <a:defRPr sz="2400">
                <a:solidFill>
                  <a:schemeClr val="tx1"/>
                </a:solidFill>
                <a:latin typeface="Arial" charset="0"/>
              </a:defRPr>
            </a:lvl1pPr>
            <a:lvl2pPr marL="527050" algn="l" defTabSz="105410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054100" algn="l" defTabSz="10541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81150" algn="l" defTabSz="10541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106613" algn="l" defTabSz="10541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63813" defTabSz="10541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3021013" defTabSz="10541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78213" defTabSz="10541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935413" defTabSz="10541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de-DE" sz="1000" b="1" dirty="0"/>
              <a:t>Hochschule Hannover</a:t>
            </a:r>
            <a:r>
              <a:rPr lang="de-DE" sz="1000" dirty="0"/>
              <a:t>   Tim Cares</a:t>
            </a:r>
            <a:r>
              <a:rPr lang="de-DE" sz="1000" i="1" dirty="0"/>
              <a:t>   </a:t>
            </a:r>
            <a:r>
              <a:rPr lang="de-DE" sz="1000" dirty="0" err="1"/>
              <a:t>Master‘s</a:t>
            </a:r>
            <a:r>
              <a:rPr lang="de-DE" sz="1000" dirty="0"/>
              <a:t> </a:t>
            </a:r>
            <a:r>
              <a:rPr lang="de-DE" sz="1000" dirty="0" err="1"/>
              <a:t>thesis</a:t>
            </a:r>
            <a:r>
              <a:rPr lang="de-DE" sz="1000" dirty="0"/>
              <a:t>   24.10.2024</a:t>
            </a:r>
          </a:p>
        </p:txBody>
      </p:sp>
      <p:sp>
        <p:nvSpPr>
          <p:cNvPr id="1034" name="Line 10"/>
          <p:cNvSpPr>
            <a:spLocks noChangeShapeType="1"/>
          </p:cNvSpPr>
          <p:nvPr userDrawn="1"/>
        </p:nvSpPr>
        <p:spPr bwMode="auto">
          <a:xfrm>
            <a:off x="522288" y="7021513"/>
            <a:ext cx="9648825" cy="0"/>
          </a:xfrm>
          <a:prstGeom prst="line">
            <a:avLst/>
          </a:prstGeom>
          <a:noFill/>
          <a:ln w="50800">
            <a:solidFill>
              <a:srgbClr val="DC3C05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8" r:id="rId6"/>
    <p:sldLayoutId id="2147483659" r:id="rId7"/>
    <p:sldLayoutId id="2147483660" r:id="rId8"/>
    <p:sldLayoutId id="2147483661" r:id="rId9"/>
    <p:sldLayoutId id="2147483662" r:id="rId10"/>
  </p:sldLayoutIdLst>
  <p:hf hdr="0" ftr="0" dt="0"/>
  <p:txStyles>
    <p:titleStyle>
      <a:lvl1pPr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2pPr>
      <a:lvl3pPr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3pPr>
      <a:lvl4pPr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4pPr>
      <a:lvl5pPr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5pPr>
      <a:lvl6pPr marL="457200"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algn="l" defTabSz="1054100" rtl="0" fontAlgn="base">
        <a:lnSpc>
          <a:spcPct val="110000"/>
        </a:lnSpc>
        <a:spcBef>
          <a:spcPct val="0"/>
        </a:spcBef>
        <a:spcAft>
          <a:spcPct val="40000"/>
        </a:spcAft>
        <a:defRPr sz="1700">
          <a:solidFill>
            <a:schemeClr val="tx1"/>
          </a:solidFill>
          <a:latin typeface="+mn-lt"/>
          <a:ea typeface="+mn-ea"/>
          <a:cs typeface="+mn-cs"/>
        </a:defRPr>
      </a:lvl1pPr>
      <a:lvl2pPr marL="269875" indent="-268288" algn="l" defTabSz="1054100" rtl="0" fontAlgn="base">
        <a:lnSpc>
          <a:spcPct val="110000"/>
        </a:lnSpc>
        <a:spcBef>
          <a:spcPct val="0"/>
        </a:spcBef>
        <a:spcAft>
          <a:spcPct val="40000"/>
        </a:spcAft>
        <a:buChar char="•"/>
        <a:defRPr sz="1700">
          <a:solidFill>
            <a:schemeClr val="tx1"/>
          </a:solidFill>
          <a:latin typeface="+mn-lt"/>
        </a:defRPr>
      </a:lvl2pPr>
      <a:lvl3pPr marL="627063" indent="-177800" algn="l" defTabSz="1054100" rtl="0" fontAlgn="base">
        <a:lnSpc>
          <a:spcPct val="110000"/>
        </a:lnSpc>
        <a:spcBef>
          <a:spcPct val="0"/>
        </a:spcBef>
        <a:spcAft>
          <a:spcPct val="40000"/>
        </a:spcAft>
        <a:buFont typeface="Arial" charset="0"/>
        <a:buChar char="-"/>
        <a:defRPr sz="1700">
          <a:solidFill>
            <a:schemeClr val="tx1"/>
          </a:solidFill>
          <a:latin typeface="+mn-lt"/>
        </a:defRPr>
      </a:lvl3pPr>
      <a:lvl4pPr marL="1074738" indent="-174625" algn="l" defTabSz="1054100" rtl="0" fontAlgn="base">
        <a:lnSpc>
          <a:spcPct val="110000"/>
        </a:lnSpc>
        <a:spcBef>
          <a:spcPct val="0"/>
        </a:spcBef>
        <a:spcAft>
          <a:spcPct val="40000"/>
        </a:spcAft>
        <a:buFont typeface="Arial" charset="0"/>
        <a:buChar char="-"/>
        <a:defRPr sz="1700" i="1">
          <a:solidFill>
            <a:schemeClr val="tx1"/>
          </a:solidFill>
          <a:latin typeface="+mn-lt"/>
        </a:defRPr>
      </a:lvl4pPr>
      <a:lvl5pPr marL="1616075" indent="-176213" algn="l" defTabSz="1054100" rtl="0" fontAlgn="base">
        <a:lnSpc>
          <a:spcPct val="110000"/>
        </a:lnSpc>
        <a:spcBef>
          <a:spcPct val="0"/>
        </a:spcBef>
        <a:spcAft>
          <a:spcPct val="40000"/>
        </a:spcAft>
        <a:buFont typeface="Arial" charset="0"/>
        <a:buChar char="-"/>
        <a:defRPr sz="1700">
          <a:solidFill>
            <a:schemeClr val="tx1"/>
          </a:solidFill>
          <a:latin typeface="+mn-lt"/>
        </a:defRPr>
      </a:lvl5pPr>
      <a:lvl6pPr marL="2073275" indent="-176213" algn="l" defTabSz="1054100" rtl="0" fontAlgn="base">
        <a:lnSpc>
          <a:spcPct val="110000"/>
        </a:lnSpc>
        <a:spcBef>
          <a:spcPct val="0"/>
        </a:spcBef>
        <a:spcAft>
          <a:spcPct val="40000"/>
        </a:spcAft>
        <a:buFont typeface="Arial" charset="0"/>
        <a:buChar char="-"/>
        <a:defRPr sz="1700">
          <a:solidFill>
            <a:schemeClr val="tx1"/>
          </a:solidFill>
          <a:latin typeface="+mn-lt"/>
        </a:defRPr>
      </a:lvl6pPr>
      <a:lvl7pPr marL="2530475" indent="-176213" algn="l" defTabSz="1054100" rtl="0" fontAlgn="base">
        <a:lnSpc>
          <a:spcPct val="110000"/>
        </a:lnSpc>
        <a:spcBef>
          <a:spcPct val="0"/>
        </a:spcBef>
        <a:spcAft>
          <a:spcPct val="40000"/>
        </a:spcAft>
        <a:buFont typeface="Arial" charset="0"/>
        <a:buChar char="-"/>
        <a:defRPr sz="1700">
          <a:solidFill>
            <a:schemeClr val="tx1"/>
          </a:solidFill>
          <a:latin typeface="+mn-lt"/>
        </a:defRPr>
      </a:lvl7pPr>
      <a:lvl8pPr marL="2987675" indent="-176213" algn="l" defTabSz="1054100" rtl="0" fontAlgn="base">
        <a:lnSpc>
          <a:spcPct val="110000"/>
        </a:lnSpc>
        <a:spcBef>
          <a:spcPct val="0"/>
        </a:spcBef>
        <a:spcAft>
          <a:spcPct val="40000"/>
        </a:spcAft>
        <a:buFont typeface="Arial" charset="0"/>
        <a:buChar char="-"/>
        <a:defRPr sz="1700">
          <a:solidFill>
            <a:schemeClr val="tx1"/>
          </a:solidFill>
          <a:latin typeface="+mn-lt"/>
        </a:defRPr>
      </a:lvl8pPr>
      <a:lvl9pPr marL="3444875" indent="-176213" algn="l" defTabSz="1054100" rtl="0" fontAlgn="base">
        <a:lnSpc>
          <a:spcPct val="110000"/>
        </a:lnSpc>
        <a:spcBef>
          <a:spcPct val="0"/>
        </a:spcBef>
        <a:spcAft>
          <a:spcPct val="40000"/>
        </a:spcAft>
        <a:buFont typeface="Arial" charset="0"/>
        <a:buChar char="-"/>
        <a:defRPr sz="17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eview.net/forum?id=Ee277P3AYC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rxiv.org/abs/1706.00932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8.06366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15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10" Type="http://schemas.openxmlformats.org/officeDocument/2006/relationships/image" Target="../media/image230.png"/><Relationship Id="rId4" Type="http://schemas.openxmlformats.org/officeDocument/2006/relationships/image" Target="../media/image12.png"/><Relationship Id="rId9" Type="http://schemas.openxmlformats.org/officeDocument/2006/relationships/image" Target="../media/image2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 err="1">
                <a:solidFill>
                  <a:schemeClr val="tx1"/>
                </a:solidFill>
              </a:rPr>
              <a:t>Leveraging</a:t>
            </a:r>
            <a:r>
              <a:rPr lang="de-DE" sz="2800" dirty="0">
                <a:solidFill>
                  <a:schemeClr val="tx1"/>
                </a:solidFill>
              </a:rPr>
              <a:t> </a:t>
            </a:r>
            <a:r>
              <a:rPr lang="de-DE" sz="2800" dirty="0" err="1">
                <a:solidFill>
                  <a:schemeClr val="tx1"/>
                </a:solidFill>
              </a:rPr>
              <a:t>Pretrained</a:t>
            </a:r>
            <a:r>
              <a:rPr lang="de-DE" sz="2800" dirty="0">
                <a:solidFill>
                  <a:schemeClr val="tx1"/>
                </a:solidFill>
              </a:rPr>
              <a:t> </a:t>
            </a:r>
            <a:r>
              <a:rPr lang="de-DE" sz="2800" dirty="0" err="1">
                <a:solidFill>
                  <a:schemeClr val="tx1"/>
                </a:solidFill>
              </a:rPr>
              <a:t>Unimodal</a:t>
            </a:r>
            <a:r>
              <a:rPr lang="de-DE" sz="2800" dirty="0">
                <a:solidFill>
                  <a:schemeClr val="tx1"/>
                </a:solidFill>
              </a:rPr>
              <a:t> Models</a:t>
            </a:r>
            <a:br>
              <a:rPr lang="de-DE" sz="2800" dirty="0">
                <a:solidFill>
                  <a:schemeClr val="tx1"/>
                </a:solidFill>
              </a:rPr>
            </a:br>
            <a:r>
              <a:rPr lang="de-DE" sz="2800" dirty="0" err="1">
                <a:solidFill>
                  <a:schemeClr val="tx1"/>
                </a:solidFill>
              </a:rPr>
              <a:t>for</a:t>
            </a:r>
            <a:r>
              <a:rPr lang="de-DE" sz="2800" dirty="0">
                <a:solidFill>
                  <a:schemeClr val="tx1"/>
                </a:solidFill>
              </a:rPr>
              <a:t> </a:t>
            </a:r>
            <a:r>
              <a:rPr lang="de-DE" sz="2800" dirty="0" err="1">
                <a:solidFill>
                  <a:schemeClr val="tx1"/>
                </a:solidFill>
              </a:rPr>
              <a:t>Efficient</a:t>
            </a:r>
            <a:r>
              <a:rPr lang="de-DE" sz="2800" dirty="0">
                <a:solidFill>
                  <a:schemeClr val="tx1"/>
                </a:solidFill>
              </a:rPr>
              <a:t> Vision-Language </a:t>
            </a:r>
            <a:r>
              <a:rPr lang="de-DE" sz="2800" dirty="0" err="1">
                <a:solidFill>
                  <a:schemeClr val="tx1"/>
                </a:solidFill>
              </a:rPr>
              <a:t>Pretraining</a:t>
            </a:r>
            <a:endParaRPr lang="de-DE" sz="2800" dirty="0">
              <a:solidFill>
                <a:schemeClr val="tx1"/>
              </a:solidFill>
            </a:endParaRP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22288" y="5581753"/>
            <a:ext cx="6985000" cy="1008062"/>
          </a:xfrm>
        </p:spPr>
        <p:txBody>
          <a:bodyPr/>
          <a:lstStyle/>
          <a:p>
            <a:r>
              <a:rPr lang="de-DE" sz="1600" dirty="0" err="1"/>
              <a:t>Master‘s</a:t>
            </a:r>
            <a:r>
              <a:rPr lang="de-DE" sz="1600" dirty="0"/>
              <a:t> </a:t>
            </a:r>
            <a:r>
              <a:rPr lang="de-DE" sz="1600" dirty="0" err="1"/>
              <a:t>thesis</a:t>
            </a:r>
            <a:r>
              <a:rPr lang="de-DE" sz="1600" dirty="0"/>
              <a:t> in Applied Computer Science</a:t>
            </a:r>
          </a:p>
        </p:txBody>
      </p:sp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522288" y="6878638"/>
            <a:ext cx="6634162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1054100">
              <a:defRPr sz="2400">
                <a:solidFill>
                  <a:schemeClr val="tx1"/>
                </a:solidFill>
                <a:latin typeface="Arial" charset="0"/>
              </a:defRPr>
            </a:lvl1pPr>
            <a:lvl2pPr marL="527050" algn="l" defTabSz="105410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054100" algn="l" defTabSz="10541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81150" algn="l" defTabSz="10541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106613" algn="l" defTabSz="10541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63813" defTabSz="10541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3021013" defTabSz="10541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78213" defTabSz="10541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935413" defTabSz="10541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de-DE" sz="1000" dirty="0"/>
              <a:t>Tim Cares, 24.10.2024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C5CA9-204C-9023-B44E-604178036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8FD1B0-33C3-9235-C0B2-1802343E0C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10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7B3762F9-B53C-4ED4-3479-66BE447A1E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 err="1"/>
              <a:t>Contrastive</a:t>
            </a:r>
            <a:r>
              <a:rPr lang="de-DE" sz="2400" b="0" i="1" dirty="0"/>
              <a:t> Loss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0B59C0-63C7-4360-900C-AA8473B15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628" y="324945"/>
            <a:ext cx="2731484" cy="18722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EDB975-BB51-DFE9-FE6E-4AC059C4B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506" y="1861047"/>
            <a:ext cx="694867" cy="6948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F1A38C-6A81-563E-D79D-6F6405CB1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2841" y="5150539"/>
            <a:ext cx="727715" cy="7011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66A23AF-C65B-EB13-ACF6-321C212EE367}"/>
              </a:ext>
            </a:extLst>
          </p:cNvPr>
          <p:cNvSpPr txBox="1"/>
          <p:nvPr/>
        </p:nvSpPr>
        <p:spPr>
          <a:xfrm>
            <a:off x="790835" y="3258205"/>
            <a:ext cx="2133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group of people on the</a:t>
            </a:r>
          </a:p>
          <a:p>
            <a:r>
              <a:rPr lang="en-US" dirty="0">
                <a:solidFill>
                  <a:schemeClr val="tx1"/>
                </a:solidFill>
              </a:rPr>
              <a:t>the beach flying kites.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56E06A-EC7B-BAD3-EB64-3511AAD25527}"/>
              </a:ext>
            </a:extLst>
          </p:cNvPr>
          <p:cNvSpPr txBox="1"/>
          <p:nvPr/>
        </p:nvSpPr>
        <p:spPr>
          <a:xfrm>
            <a:off x="3954186" y="2189863"/>
            <a:ext cx="1946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small boat in a large</a:t>
            </a:r>
          </a:p>
          <a:p>
            <a:r>
              <a:rPr lang="en-US" dirty="0">
                <a:solidFill>
                  <a:schemeClr val="tx1"/>
                </a:solidFill>
              </a:rPr>
              <a:t>body of water.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F017A43-81AE-B93C-66E0-88AEDC148C7B}"/>
              </a:ext>
            </a:extLst>
          </p:cNvPr>
          <p:cNvCxnSpPr>
            <a:cxnSpLocks/>
          </p:cNvCxnSpPr>
          <p:nvPr/>
        </p:nvCxnSpPr>
        <p:spPr bwMode="auto">
          <a:xfrm flipV="1">
            <a:off x="1098110" y="1837155"/>
            <a:ext cx="0" cy="4320600"/>
          </a:xfrm>
          <a:prstGeom prst="straightConnector1">
            <a:avLst/>
          </a:prstGeom>
          <a:ln w="19050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9423E8E-2B01-875D-D69B-C42316BD2A5C}"/>
              </a:ext>
            </a:extLst>
          </p:cNvPr>
          <p:cNvCxnSpPr>
            <a:cxnSpLocks/>
          </p:cNvCxnSpPr>
          <p:nvPr/>
        </p:nvCxnSpPr>
        <p:spPr bwMode="auto">
          <a:xfrm>
            <a:off x="1099019" y="6157755"/>
            <a:ext cx="5183811" cy="0"/>
          </a:xfrm>
          <a:prstGeom prst="straightConnector1">
            <a:avLst/>
          </a:prstGeom>
          <a:ln w="19050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921D0737-7B6D-B0C9-5531-F1A728656F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7385" y="4138552"/>
            <a:ext cx="709546" cy="69486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DD370C6-B4D8-D935-F109-CF8BE53CAA05}"/>
              </a:ext>
            </a:extLst>
          </p:cNvPr>
          <p:cNvSpPr txBox="1"/>
          <p:nvPr/>
        </p:nvSpPr>
        <p:spPr>
          <a:xfrm>
            <a:off x="3095816" y="4409024"/>
            <a:ext cx="20951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dirty="0">
                <a:solidFill>
                  <a:schemeClr val="tx1"/>
                </a:solidFill>
              </a:rPr>
              <a:t>towards grass.</a:t>
            </a:r>
          </a:p>
        </p:txBody>
      </p:sp>
    </p:spTree>
    <p:extLst>
      <p:ext uri="{BB962C8B-B14F-4D97-AF65-F5344CB8AC3E}">
        <p14:creationId xmlns:p14="http://schemas.microsoft.com/office/powerpoint/2010/main" val="1156021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5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F6376-FCFB-AD36-F4ED-5D1494931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8CFC5EE-3A09-71BC-9FEC-BDDCAC0768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11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CD6B6CE9-5BDD-BD8E-DE50-7D3A5FE5CB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 err="1"/>
              <a:t>Contrastive</a:t>
            </a:r>
            <a:r>
              <a:rPr lang="de-DE" sz="2400" b="0" i="1" dirty="0"/>
              <a:t> Loss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315EE5-086A-6D3D-A579-C0A6E81DB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628" y="324945"/>
            <a:ext cx="2731484" cy="18722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35E86E-FEAD-3681-E8F1-F6C639435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6315" y="2250307"/>
            <a:ext cx="694867" cy="6948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48231A-25F0-F77B-1880-9921EA56B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1826" y="3187924"/>
            <a:ext cx="727715" cy="7011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67CAA6-E0D9-FCCD-56F1-4BF36A547AA5}"/>
              </a:ext>
            </a:extLst>
          </p:cNvPr>
          <p:cNvSpPr txBox="1"/>
          <p:nvPr/>
        </p:nvSpPr>
        <p:spPr>
          <a:xfrm>
            <a:off x="1459318" y="5214362"/>
            <a:ext cx="2133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group of people on the</a:t>
            </a:r>
          </a:p>
          <a:p>
            <a:r>
              <a:rPr lang="en-US" dirty="0">
                <a:solidFill>
                  <a:schemeClr val="tx1"/>
                </a:solidFill>
              </a:rPr>
              <a:t>the beach flying kites.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6B6D92-AD8E-61F4-C07C-F79DD554AD93}"/>
              </a:ext>
            </a:extLst>
          </p:cNvPr>
          <p:cNvSpPr txBox="1"/>
          <p:nvPr/>
        </p:nvSpPr>
        <p:spPr>
          <a:xfrm>
            <a:off x="4842630" y="2597740"/>
            <a:ext cx="1946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small boat in a large</a:t>
            </a:r>
          </a:p>
          <a:p>
            <a:r>
              <a:rPr lang="en-US" dirty="0">
                <a:solidFill>
                  <a:schemeClr val="tx1"/>
                </a:solidFill>
              </a:rPr>
              <a:t>body of water.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885A560-B77F-4D00-C656-30A7BA03033E}"/>
              </a:ext>
            </a:extLst>
          </p:cNvPr>
          <p:cNvCxnSpPr>
            <a:cxnSpLocks/>
          </p:cNvCxnSpPr>
          <p:nvPr/>
        </p:nvCxnSpPr>
        <p:spPr bwMode="auto">
          <a:xfrm flipV="1">
            <a:off x="1098110" y="1837155"/>
            <a:ext cx="0" cy="4320600"/>
          </a:xfrm>
          <a:prstGeom prst="straightConnector1">
            <a:avLst/>
          </a:prstGeom>
          <a:ln w="19050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19CEDC9-E86F-387C-03E2-9061D8A42264}"/>
              </a:ext>
            </a:extLst>
          </p:cNvPr>
          <p:cNvCxnSpPr>
            <a:cxnSpLocks/>
          </p:cNvCxnSpPr>
          <p:nvPr/>
        </p:nvCxnSpPr>
        <p:spPr bwMode="auto">
          <a:xfrm>
            <a:off x="1099019" y="6157755"/>
            <a:ext cx="5183811" cy="0"/>
          </a:xfrm>
          <a:prstGeom prst="straightConnector1">
            <a:avLst/>
          </a:prstGeom>
          <a:ln w="19050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C32363E4-CB5C-F040-9290-D7AA706E3B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5907" y="4773079"/>
            <a:ext cx="709546" cy="69486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D782195D-1C06-D81E-7D2A-E5D42E1D5A70}"/>
              </a:ext>
            </a:extLst>
          </p:cNvPr>
          <p:cNvSpPr txBox="1"/>
          <p:nvPr/>
        </p:nvSpPr>
        <p:spPr>
          <a:xfrm>
            <a:off x="1026100" y="3015283"/>
            <a:ext cx="20951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dirty="0">
                <a:solidFill>
                  <a:schemeClr val="tx1"/>
                </a:solidFill>
              </a:rPr>
              <a:t>towards grass.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321B7A1-42CB-6E51-1834-F40649F5B280}"/>
              </a:ext>
            </a:extLst>
          </p:cNvPr>
          <p:cNvSpPr txBox="1"/>
          <p:nvPr/>
        </p:nvSpPr>
        <p:spPr>
          <a:xfrm>
            <a:off x="2622235" y="6426645"/>
            <a:ext cx="5448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Goal: Find suitable image-text pair in a set of images and texts</a:t>
            </a:r>
          </a:p>
          <a:p>
            <a:r>
              <a:rPr lang="en-US" b="1" dirty="0">
                <a:solidFill>
                  <a:schemeClr val="tx1"/>
                </a:solidFill>
              </a:rPr>
              <a:t>=&gt; Ensures </a:t>
            </a:r>
            <a:r>
              <a:rPr lang="en-US" b="1" i="1" dirty="0">
                <a:solidFill>
                  <a:schemeClr val="tx1"/>
                </a:solidFill>
              </a:rPr>
              <a:t>alignment</a:t>
            </a:r>
          </a:p>
        </p:txBody>
      </p:sp>
    </p:spTree>
    <p:extLst>
      <p:ext uri="{BB962C8B-B14F-4D97-AF65-F5344CB8AC3E}">
        <p14:creationId xmlns:p14="http://schemas.microsoft.com/office/powerpoint/2010/main" val="980861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4C20A-A364-FF07-5C9E-A97D19044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C56329-78BD-7223-C8D9-FAA78F106B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12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D6361D93-1FC2-AD40-9C62-C60EE8F0B6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/>
              <a:t>Architecture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A9BFBF5-D4C0-1283-93BA-C40ECA503C7C}"/>
              </a:ext>
            </a:extLst>
          </p:cNvPr>
          <p:cNvSpPr/>
          <p:nvPr/>
        </p:nvSpPr>
        <p:spPr bwMode="auto">
          <a:xfrm>
            <a:off x="2094256" y="3421376"/>
            <a:ext cx="2202214" cy="1129989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BEiTv2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  <a:p>
            <a:r>
              <a:rPr lang="en-US" sz="1600" dirty="0">
                <a:solidFill>
                  <a:schemeClr val="tx1"/>
                </a:solidFill>
              </a:rPr>
              <a:t>(pretrained)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7702AD2-693C-07F8-56F1-3C2E7412CD3B}"/>
              </a:ext>
            </a:extLst>
          </p:cNvPr>
          <p:cNvSpPr/>
          <p:nvPr/>
        </p:nvSpPr>
        <p:spPr bwMode="auto">
          <a:xfrm>
            <a:off x="6138810" y="3421375"/>
            <a:ext cx="2202214" cy="1129989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BERT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</a:rPr>
              <a:t>(pretrained)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A77E75D-D7D5-6C0D-DDE3-DCED960304ED}"/>
              </a:ext>
            </a:extLst>
          </p:cNvPr>
          <p:cNvGrpSpPr/>
          <p:nvPr/>
        </p:nvGrpSpPr>
        <p:grpSpPr>
          <a:xfrm>
            <a:off x="4626600" y="1224926"/>
            <a:ext cx="1123267" cy="1296180"/>
            <a:chOff x="4785066" y="1146176"/>
            <a:chExt cx="1123267" cy="1296180"/>
          </a:xfrm>
        </p:grpSpPr>
        <p:pic>
          <p:nvPicPr>
            <p:cNvPr id="36" name="Picture 35" descr="A diagram of a software coding process&#10;&#10;Description automatically generated">
              <a:extLst>
                <a:ext uri="{FF2B5EF4-FFF2-40B4-BE49-F238E27FC236}">
                  <a16:creationId xmlns:a16="http://schemas.microsoft.com/office/drawing/2014/main" id="{1889A41D-D72A-807E-0FE5-1E26B1755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870"/>
            <a:stretch/>
          </p:blipFill>
          <p:spPr>
            <a:xfrm>
              <a:off x="4785066" y="1146176"/>
              <a:ext cx="1123267" cy="1296180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59FEDC5-1374-CBEE-875F-E2823DE44AA1}"/>
                </a:ext>
              </a:extLst>
            </p:cNvPr>
            <p:cNvSpPr/>
            <p:nvPr/>
          </p:nvSpPr>
          <p:spPr bwMode="auto">
            <a:xfrm>
              <a:off x="4785066" y="1693135"/>
              <a:ext cx="201584" cy="36005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182880" tIns="137160" rIns="182880" bIns="13716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B7B6106-6187-FD35-918B-7628BC76AB9C}"/>
              </a:ext>
            </a:extLst>
          </p:cNvPr>
          <p:cNvCxnSpPr>
            <a:cxnSpLocks/>
          </p:cNvCxnSpPr>
          <p:nvPr/>
        </p:nvCxnSpPr>
        <p:spPr bwMode="auto">
          <a:xfrm flipH="1">
            <a:off x="4050520" y="2521106"/>
            <a:ext cx="777664" cy="828259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EAFC1DF-9B45-A9AC-077A-21C8008E2A97}"/>
              </a:ext>
            </a:extLst>
          </p:cNvPr>
          <p:cNvCxnSpPr>
            <a:cxnSpLocks/>
          </p:cNvCxnSpPr>
          <p:nvPr/>
        </p:nvCxnSpPr>
        <p:spPr bwMode="auto">
          <a:xfrm>
            <a:off x="5683424" y="2529799"/>
            <a:ext cx="777664" cy="828259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C621E6D-15C2-8315-5A32-AE033CAC7BC4}"/>
              </a:ext>
            </a:extLst>
          </p:cNvPr>
          <p:cNvSpPr txBox="1"/>
          <p:nvPr/>
        </p:nvSpPr>
        <p:spPr>
          <a:xfrm>
            <a:off x="4059866" y="2636151"/>
            <a:ext cx="473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12x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D82E81D-AA76-DFF2-F838-3CED1D304601}"/>
              </a:ext>
            </a:extLst>
          </p:cNvPr>
          <p:cNvSpPr txBox="1"/>
          <p:nvPr/>
        </p:nvSpPr>
        <p:spPr>
          <a:xfrm>
            <a:off x="5902206" y="2636151"/>
            <a:ext cx="473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12x</a:t>
            </a:r>
          </a:p>
        </p:txBody>
      </p:sp>
    </p:spTree>
    <p:extLst>
      <p:ext uri="{BB962C8B-B14F-4D97-AF65-F5344CB8AC3E}">
        <p14:creationId xmlns:p14="http://schemas.microsoft.com/office/powerpoint/2010/main" val="2386309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A8737-D49E-A0A6-41A6-BCCCF3E26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0FE0B6-7665-F620-173C-F9A5D0C0ED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13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315B34F7-FE65-B8DE-3B4C-60B3F97B3D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/>
              <a:t>Architecture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A78B6A5-208A-AB75-F166-9FD74C128256}"/>
              </a:ext>
            </a:extLst>
          </p:cNvPr>
          <p:cNvSpPr/>
          <p:nvPr/>
        </p:nvSpPr>
        <p:spPr bwMode="auto">
          <a:xfrm>
            <a:off x="3977936" y="3783264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BEiTv2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  <a:p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006FA1-2BBF-7D05-7447-8EF9B8EAF697}"/>
              </a:ext>
            </a:extLst>
          </p:cNvPr>
          <p:cNvSpPr/>
          <p:nvPr/>
        </p:nvSpPr>
        <p:spPr bwMode="auto">
          <a:xfrm>
            <a:off x="5229059" y="3783264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BERT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680A0E-9E55-7DB0-C2E2-720999B903AF}"/>
              </a:ext>
            </a:extLst>
          </p:cNvPr>
          <p:cNvSpPr/>
          <p:nvPr/>
        </p:nvSpPr>
        <p:spPr bwMode="auto">
          <a:xfrm>
            <a:off x="3834490" y="2133043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9F72F42-ACA3-0B38-8AA7-3E8B64716E7E}"/>
              </a:ext>
            </a:extLst>
          </p:cNvPr>
          <p:cNvSpPr/>
          <p:nvPr/>
        </p:nvSpPr>
        <p:spPr bwMode="auto">
          <a:xfrm>
            <a:off x="4605643" y="2414034"/>
            <a:ext cx="1051200" cy="6336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57CFBF-78D3-2601-5C0D-CE5F66388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488" y="5205830"/>
            <a:ext cx="566097" cy="5660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1798FB-020C-E0D9-3C1B-5AB52CC7CD88}"/>
              </a:ext>
            </a:extLst>
          </p:cNvPr>
          <p:cNvSpPr txBox="1"/>
          <p:nvPr/>
        </p:nvSpPr>
        <p:spPr>
          <a:xfrm>
            <a:off x="4905709" y="5273436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7005D8-9E5D-0D5F-943D-43E47A93458B}"/>
              </a:ext>
            </a:extLst>
          </p:cNvPr>
          <p:cNvCxnSpPr/>
          <p:nvPr/>
        </p:nvCxnSpPr>
        <p:spPr bwMode="auto">
          <a:xfrm flipV="1">
            <a:off x="4503536" y="4869423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1DBB15B-7011-8109-8C60-8D421A567613}"/>
              </a:ext>
            </a:extLst>
          </p:cNvPr>
          <p:cNvCxnSpPr/>
          <p:nvPr/>
        </p:nvCxnSpPr>
        <p:spPr bwMode="auto">
          <a:xfrm flipV="1">
            <a:off x="5754659" y="4889800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34AAAA-DB5E-0F6C-2A85-B9F8ACFD410A}"/>
              </a:ext>
            </a:extLst>
          </p:cNvPr>
          <p:cNvCxnSpPr/>
          <p:nvPr/>
        </p:nvCxnSpPr>
        <p:spPr bwMode="auto">
          <a:xfrm flipV="1">
            <a:off x="5754659" y="447621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F069FE-2BCB-1E5B-0D26-BC21EA2977E6}"/>
              </a:ext>
            </a:extLst>
          </p:cNvPr>
          <p:cNvCxnSpPr/>
          <p:nvPr/>
        </p:nvCxnSpPr>
        <p:spPr bwMode="auto">
          <a:xfrm flipV="1">
            <a:off x="4503536" y="4476216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7B2F0F3-4A73-78D8-54B7-AE3369C10B1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346700" y="3130198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B986A20-C80B-88A8-39DE-7C7A7C1631AD}"/>
              </a:ext>
            </a:extLst>
          </p:cNvPr>
          <p:cNvCxnSpPr>
            <a:cxnSpLocks/>
          </p:cNvCxnSpPr>
          <p:nvPr/>
        </p:nvCxnSpPr>
        <p:spPr bwMode="auto">
          <a:xfrm flipV="1">
            <a:off x="4772898" y="1762008"/>
            <a:ext cx="0" cy="509562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1BCF2D-E1B5-A80A-105D-618D159A614C}"/>
              </a:ext>
            </a:extLst>
          </p:cNvPr>
          <p:cNvCxnSpPr>
            <a:cxnSpLocks/>
          </p:cNvCxnSpPr>
          <p:nvPr/>
        </p:nvCxnSpPr>
        <p:spPr bwMode="auto">
          <a:xfrm flipV="1">
            <a:off x="4627516" y="3130198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D7E0B3-31A8-18D7-1A00-D1BD3D596523}"/>
              </a:ext>
            </a:extLst>
          </p:cNvPr>
          <p:cNvCxnSpPr>
            <a:cxnSpLocks/>
          </p:cNvCxnSpPr>
          <p:nvPr/>
        </p:nvCxnSpPr>
        <p:spPr bwMode="auto">
          <a:xfrm flipV="1">
            <a:off x="5490720" y="1762008"/>
            <a:ext cx="0" cy="509562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E283C04-2B2C-AB83-7E50-B8DE45DAF3FB}"/>
              </a:ext>
            </a:extLst>
          </p:cNvPr>
          <p:cNvSpPr/>
          <p:nvPr/>
        </p:nvSpPr>
        <p:spPr bwMode="auto">
          <a:xfrm>
            <a:off x="4220488" y="1123352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4067E9-98BE-753C-0C50-4976B883A4F3}"/>
              </a:ext>
            </a:extLst>
          </p:cNvPr>
          <p:cNvSpPr/>
          <p:nvPr/>
        </p:nvSpPr>
        <p:spPr bwMode="auto">
          <a:xfrm>
            <a:off x="4382103" y="1121482"/>
            <a:ext cx="89711" cy="566097"/>
          </a:xfrm>
          <a:prstGeom prst="rect">
            <a:avLst/>
          </a:prstGeom>
          <a:solidFill>
            <a:srgbClr val="D5E8D4">
              <a:alpha val="40000"/>
            </a:srgbClr>
          </a:solidFill>
          <a:ln w="9525" cap="flat" cmpd="sng" algn="ctr">
            <a:solidFill>
              <a:srgbClr val="82B366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4D3A4D-618B-8CA4-852A-AB3F0F815177}"/>
              </a:ext>
            </a:extLst>
          </p:cNvPr>
          <p:cNvSpPr/>
          <p:nvPr/>
        </p:nvSpPr>
        <p:spPr bwMode="auto">
          <a:xfrm>
            <a:off x="4722251" y="1121482"/>
            <a:ext cx="89711" cy="566097"/>
          </a:xfrm>
          <a:prstGeom prst="rect">
            <a:avLst/>
          </a:prstGeom>
          <a:solidFill>
            <a:srgbClr val="D5E8D4">
              <a:alpha val="40000"/>
            </a:srgbClr>
          </a:solidFill>
          <a:ln w="9525" cap="flat" cmpd="sng" algn="ctr">
            <a:solidFill>
              <a:srgbClr val="82B366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A95C95-984B-7A2E-9119-973A896A7B14}"/>
              </a:ext>
            </a:extLst>
          </p:cNvPr>
          <p:cNvSpPr txBox="1"/>
          <p:nvPr/>
        </p:nvSpPr>
        <p:spPr>
          <a:xfrm>
            <a:off x="4402904" y="121556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1E373B4-515A-C088-1FE5-38C187CCB38D}"/>
              </a:ext>
            </a:extLst>
          </p:cNvPr>
          <p:cNvSpPr/>
          <p:nvPr/>
        </p:nvSpPr>
        <p:spPr bwMode="auto">
          <a:xfrm flipH="1">
            <a:off x="5960685" y="1118925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250B46-FEB5-D7B9-6F1B-8EE897CF4A11}"/>
              </a:ext>
            </a:extLst>
          </p:cNvPr>
          <p:cNvSpPr/>
          <p:nvPr/>
        </p:nvSpPr>
        <p:spPr bwMode="auto">
          <a:xfrm flipH="1">
            <a:off x="5799070" y="1117055"/>
            <a:ext cx="89711" cy="566097"/>
          </a:xfrm>
          <a:prstGeom prst="rect">
            <a:avLst/>
          </a:prstGeom>
          <a:solidFill>
            <a:srgbClr val="D5E8D4">
              <a:alpha val="40000"/>
            </a:srgbClr>
          </a:solidFill>
          <a:ln w="9525" cap="flat" cmpd="sng" algn="ctr">
            <a:solidFill>
              <a:srgbClr val="82B366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21ADB9-E74B-2DF6-2EA2-37C853159B70}"/>
              </a:ext>
            </a:extLst>
          </p:cNvPr>
          <p:cNvSpPr/>
          <p:nvPr/>
        </p:nvSpPr>
        <p:spPr bwMode="auto">
          <a:xfrm flipH="1">
            <a:off x="5458922" y="1117055"/>
            <a:ext cx="89711" cy="566097"/>
          </a:xfrm>
          <a:prstGeom prst="rect">
            <a:avLst/>
          </a:prstGeom>
          <a:solidFill>
            <a:srgbClr val="D5E8D4">
              <a:alpha val="40000"/>
            </a:srgbClr>
          </a:solidFill>
          <a:ln w="9525" cap="flat" cmpd="sng" algn="ctr">
            <a:solidFill>
              <a:srgbClr val="82B366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B400D7-522E-1182-998D-DA289364DA9A}"/>
              </a:ext>
            </a:extLst>
          </p:cNvPr>
          <p:cNvSpPr txBox="1"/>
          <p:nvPr/>
        </p:nvSpPr>
        <p:spPr>
          <a:xfrm flipH="1">
            <a:off x="5503778" y="1211142"/>
            <a:ext cx="36420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EA64820-5E0F-7E01-CFD2-1D18A770D320}"/>
              </a:ext>
            </a:extLst>
          </p:cNvPr>
          <p:cNvGrpSpPr/>
          <p:nvPr/>
        </p:nvGrpSpPr>
        <p:grpSpPr>
          <a:xfrm>
            <a:off x="7823883" y="2482108"/>
            <a:ext cx="1123267" cy="1296180"/>
            <a:chOff x="4785066" y="1146176"/>
            <a:chExt cx="1123267" cy="1296180"/>
          </a:xfrm>
        </p:grpSpPr>
        <p:pic>
          <p:nvPicPr>
            <p:cNvPr id="28" name="Picture 27" descr="A diagram of a software coding process&#10;&#10;Description automatically generated">
              <a:extLst>
                <a:ext uri="{FF2B5EF4-FFF2-40B4-BE49-F238E27FC236}">
                  <a16:creationId xmlns:a16="http://schemas.microsoft.com/office/drawing/2014/main" id="{2C202F58-8780-6884-DCF9-66CE41DFA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870"/>
            <a:stretch/>
          </p:blipFill>
          <p:spPr>
            <a:xfrm>
              <a:off x="4785066" y="1146176"/>
              <a:ext cx="1123267" cy="129618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A1ACA5F-ADE4-E9F1-4E5C-70A7358AC7EC}"/>
                </a:ext>
              </a:extLst>
            </p:cNvPr>
            <p:cNvSpPr/>
            <p:nvPr/>
          </p:nvSpPr>
          <p:spPr bwMode="auto">
            <a:xfrm>
              <a:off x="4785066" y="1693135"/>
              <a:ext cx="201584" cy="36005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182880" tIns="137160" rIns="182880" bIns="13716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200D08C-D4E5-7A70-5D6C-7B3D13B83C34}"/>
              </a:ext>
            </a:extLst>
          </p:cNvPr>
          <p:cNvCxnSpPr>
            <a:cxnSpLocks/>
          </p:cNvCxnSpPr>
          <p:nvPr/>
        </p:nvCxnSpPr>
        <p:spPr bwMode="auto">
          <a:xfrm>
            <a:off x="2766653" y="3130198"/>
            <a:ext cx="1211283" cy="720100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E8D0E6D-0801-AAF3-D59F-CBE3F2740847}"/>
              </a:ext>
            </a:extLst>
          </p:cNvPr>
          <p:cNvSpPr txBox="1"/>
          <p:nvPr/>
        </p:nvSpPr>
        <p:spPr>
          <a:xfrm>
            <a:off x="3113661" y="3490248"/>
            <a:ext cx="373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6x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FAA5C29-3C35-09B3-7203-BF1CEF7B7D33}"/>
              </a:ext>
            </a:extLst>
          </p:cNvPr>
          <p:cNvCxnSpPr>
            <a:cxnSpLocks/>
            <a:stCxn id="29" idx="3"/>
          </p:cNvCxnSpPr>
          <p:nvPr/>
        </p:nvCxnSpPr>
        <p:spPr bwMode="auto">
          <a:xfrm flipH="1">
            <a:off x="6280259" y="3209092"/>
            <a:ext cx="1745208" cy="632148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1A63658-9219-11CC-1C06-61C13ABB3767}"/>
              </a:ext>
            </a:extLst>
          </p:cNvPr>
          <p:cNvSpPr txBox="1"/>
          <p:nvPr/>
        </p:nvSpPr>
        <p:spPr>
          <a:xfrm>
            <a:off x="7142351" y="3528116"/>
            <a:ext cx="373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6x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924C873-A478-3F58-AEF0-3AAEC5029172}"/>
              </a:ext>
            </a:extLst>
          </p:cNvPr>
          <p:cNvCxnSpPr>
            <a:cxnSpLocks/>
            <a:endCxn id="7" idx="1"/>
          </p:cNvCxnSpPr>
          <p:nvPr/>
        </p:nvCxnSpPr>
        <p:spPr bwMode="auto">
          <a:xfrm flipV="1">
            <a:off x="2766653" y="2730834"/>
            <a:ext cx="1838990" cy="399364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132C584-9C63-96BF-FE76-F6F94731E731}"/>
              </a:ext>
            </a:extLst>
          </p:cNvPr>
          <p:cNvSpPr txBox="1"/>
          <p:nvPr/>
        </p:nvSpPr>
        <p:spPr>
          <a:xfrm>
            <a:off x="3350895" y="2677414"/>
            <a:ext cx="373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1x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263F538-6A4C-673A-009A-05B868C40EFF}"/>
              </a:ext>
            </a:extLst>
          </p:cNvPr>
          <p:cNvSpPr txBox="1"/>
          <p:nvPr/>
        </p:nvSpPr>
        <p:spPr>
          <a:xfrm>
            <a:off x="3038178" y="1316210"/>
            <a:ext cx="7538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[I_CLS]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0F29F69-A539-CAD6-260D-CA52D977A5DB}"/>
              </a:ext>
            </a:extLst>
          </p:cNvPr>
          <p:cNvCxnSpPr>
            <a:cxnSpLocks/>
            <a:stCxn id="48" idx="3"/>
            <a:endCxn id="18" idx="1"/>
          </p:cNvCxnSpPr>
          <p:nvPr/>
        </p:nvCxnSpPr>
        <p:spPr bwMode="auto">
          <a:xfrm flipV="1">
            <a:off x="3792064" y="1406401"/>
            <a:ext cx="428424" cy="36767"/>
          </a:xfrm>
          <a:prstGeom prst="line">
            <a:avLst/>
          </a:prstGeom>
          <a:ln>
            <a:prstDash val="sysDash"/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6800ABC-33AF-C5DA-7B3F-565E9C192B34}"/>
              </a:ext>
            </a:extLst>
          </p:cNvPr>
          <p:cNvSpPr txBox="1"/>
          <p:nvPr/>
        </p:nvSpPr>
        <p:spPr>
          <a:xfrm>
            <a:off x="6426850" y="1344985"/>
            <a:ext cx="7538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[T_CLS]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6794549-610A-44CC-7FD9-FF232EAB7D33}"/>
              </a:ext>
            </a:extLst>
          </p:cNvPr>
          <p:cNvCxnSpPr>
            <a:cxnSpLocks/>
            <a:stCxn id="53" idx="1"/>
            <a:endCxn id="22" idx="1"/>
          </p:cNvCxnSpPr>
          <p:nvPr/>
        </p:nvCxnSpPr>
        <p:spPr bwMode="auto">
          <a:xfrm flipH="1" flipV="1">
            <a:off x="6050396" y="1401974"/>
            <a:ext cx="376454" cy="69969"/>
          </a:xfrm>
          <a:prstGeom prst="line">
            <a:avLst/>
          </a:prstGeom>
          <a:ln>
            <a:prstDash val="sysDash"/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7EBDCE60-65AA-4249-FEDE-2914D0425F43}"/>
              </a:ext>
            </a:extLst>
          </p:cNvPr>
          <p:cNvGrpSpPr/>
          <p:nvPr/>
        </p:nvGrpSpPr>
        <p:grpSpPr>
          <a:xfrm>
            <a:off x="1621513" y="2485923"/>
            <a:ext cx="1123267" cy="1296180"/>
            <a:chOff x="4785066" y="1146176"/>
            <a:chExt cx="1123267" cy="1296180"/>
          </a:xfrm>
        </p:grpSpPr>
        <p:pic>
          <p:nvPicPr>
            <p:cNvPr id="5" name="Picture 4" descr="A diagram of a software coding process&#10;&#10;Description automatically generated">
              <a:extLst>
                <a:ext uri="{FF2B5EF4-FFF2-40B4-BE49-F238E27FC236}">
                  <a16:creationId xmlns:a16="http://schemas.microsoft.com/office/drawing/2014/main" id="{60D6B7E7-D79C-FBD0-82FB-67211F338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870"/>
            <a:stretch/>
          </p:blipFill>
          <p:spPr>
            <a:xfrm>
              <a:off x="4785066" y="1146176"/>
              <a:ext cx="1123267" cy="1296180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5BBE5C6-755E-AD44-6FBD-997CF3FD97D1}"/>
                </a:ext>
              </a:extLst>
            </p:cNvPr>
            <p:cNvSpPr/>
            <p:nvPr/>
          </p:nvSpPr>
          <p:spPr bwMode="auto">
            <a:xfrm>
              <a:off x="4785066" y="1693135"/>
              <a:ext cx="201584" cy="36005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182880" tIns="137160" rIns="182880" bIns="13716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FD1ABFF-0263-1D69-BE3F-243BE3176895}"/>
              </a:ext>
            </a:extLst>
          </p:cNvPr>
          <p:cNvSpPr txBox="1"/>
          <p:nvPr/>
        </p:nvSpPr>
        <p:spPr>
          <a:xfrm>
            <a:off x="2555723" y="6426645"/>
            <a:ext cx="5581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Goal: Reduces data requirements and computational resources</a:t>
            </a:r>
            <a:endParaRPr lang="en-US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14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364C4-0C25-4F43-6778-BBE97A501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FB6178A-B0EA-D6B8-5C37-F13888F552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14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49C4C5C5-9F7E-4369-CE99-129E7F96B4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/>
              <a:t>Architecture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DCAE1AA-EC28-E116-B597-E1E0C5B13154}"/>
              </a:ext>
            </a:extLst>
          </p:cNvPr>
          <p:cNvSpPr/>
          <p:nvPr/>
        </p:nvSpPr>
        <p:spPr bwMode="auto">
          <a:xfrm>
            <a:off x="5465482" y="4337350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BEiTv2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  <a:p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218B3FA-A9F9-3272-61F3-C10319DA4853}"/>
              </a:ext>
            </a:extLst>
          </p:cNvPr>
          <p:cNvSpPr/>
          <p:nvPr/>
        </p:nvSpPr>
        <p:spPr bwMode="auto">
          <a:xfrm>
            <a:off x="6716605" y="4337350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BERT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46CB23-BFD1-FF3D-BCC3-CA0307DFD26B}"/>
              </a:ext>
            </a:extLst>
          </p:cNvPr>
          <p:cNvSpPr/>
          <p:nvPr/>
        </p:nvSpPr>
        <p:spPr bwMode="auto">
          <a:xfrm>
            <a:off x="5322036" y="2687129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BF178F-B44A-2DD6-A8A0-E247FF0D5558}"/>
              </a:ext>
            </a:extLst>
          </p:cNvPr>
          <p:cNvSpPr/>
          <p:nvPr/>
        </p:nvSpPr>
        <p:spPr bwMode="auto">
          <a:xfrm>
            <a:off x="6093189" y="2968120"/>
            <a:ext cx="1051200" cy="6336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F4D685-5FB2-49FF-B84D-8EB597F2E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034" y="5759916"/>
            <a:ext cx="566097" cy="5660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ADBB5E-719C-1D50-FEF8-7AC6ACADB870}"/>
              </a:ext>
            </a:extLst>
          </p:cNvPr>
          <p:cNvSpPr txBox="1"/>
          <p:nvPr/>
        </p:nvSpPr>
        <p:spPr>
          <a:xfrm>
            <a:off x="6393255" y="5827522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A3D1FBE-61FC-6A83-8A5F-F839316A00F3}"/>
              </a:ext>
            </a:extLst>
          </p:cNvPr>
          <p:cNvCxnSpPr/>
          <p:nvPr/>
        </p:nvCxnSpPr>
        <p:spPr bwMode="auto">
          <a:xfrm flipV="1">
            <a:off x="5991082" y="5423509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67DBD1-9331-3422-F9F7-86A411B05A48}"/>
              </a:ext>
            </a:extLst>
          </p:cNvPr>
          <p:cNvCxnSpPr/>
          <p:nvPr/>
        </p:nvCxnSpPr>
        <p:spPr bwMode="auto">
          <a:xfrm flipV="1">
            <a:off x="7242205" y="5443886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BEF5AA-F67A-A25D-6818-E63C664FC347}"/>
              </a:ext>
            </a:extLst>
          </p:cNvPr>
          <p:cNvCxnSpPr/>
          <p:nvPr/>
        </p:nvCxnSpPr>
        <p:spPr bwMode="auto">
          <a:xfrm flipV="1">
            <a:off x="7242205" y="5030303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E497F9-BE08-10BB-BE56-6B44A5FDEB42}"/>
              </a:ext>
            </a:extLst>
          </p:cNvPr>
          <p:cNvCxnSpPr/>
          <p:nvPr/>
        </p:nvCxnSpPr>
        <p:spPr bwMode="auto">
          <a:xfrm flipV="1">
            <a:off x="5991082" y="5030302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E4A14A-6844-5049-74D7-502C01D3707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834246" y="3684284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516302-2E8F-7BF6-9222-E564A85F9EDC}"/>
              </a:ext>
            </a:extLst>
          </p:cNvPr>
          <p:cNvCxnSpPr>
            <a:cxnSpLocks/>
          </p:cNvCxnSpPr>
          <p:nvPr/>
        </p:nvCxnSpPr>
        <p:spPr bwMode="auto">
          <a:xfrm flipV="1">
            <a:off x="6260444" y="2570875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E02880-482C-72E8-67C4-39A78B1C80A8}"/>
              </a:ext>
            </a:extLst>
          </p:cNvPr>
          <p:cNvCxnSpPr>
            <a:cxnSpLocks/>
          </p:cNvCxnSpPr>
          <p:nvPr/>
        </p:nvCxnSpPr>
        <p:spPr bwMode="auto">
          <a:xfrm flipV="1">
            <a:off x="6115062" y="3684284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51509F9-E6B7-E1D7-0005-FC772491CC5F}"/>
              </a:ext>
            </a:extLst>
          </p:cNvPr>
          <p:cNvCxnSpPr>
            <a:cxnSpLocks/>
          </p:cNvCxnSpPr>
          <p:nvPr/>
        </p:nvCxnSpPr>
        <p:spPr bwMode="auto">
          <a:xfrm flipV="1">
            <a:off x="6978266" y="2570875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7BA76BF0-ADFA-8BC9-B550-E2D89D564DCC}"/>
              </a:ext>
            </a:extLst>
          </p:cNvPr>
          <p:cNvSpPr/>
          <p:nvPr/>
        </p:nvSpPr>
        <p:spPr bwMode="auto">
          <a:xfrm>
            <a:off x="5933834" y="1117055"/>
            <a:ext cx="1368764" cy="683970"/>
          </a:xfrm>
          <a:prstGeom prst="ellipse">
            <a:avLst/>
          </a:prstGeom>
          <a:solidFill>
            <a:srgbClr val="E1D5E7"/>
          </a:solidFill>
          <a:ln w="9525" cap="flat" cmpd="sng" algn="ctr">
            <a:solidFill>
              <a:srgbClr val="9673A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Contrastive Loss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C8BF5A7-EB30-9F1E-10F1-747465E91369}"/>
              </a:ext>
            </a:extLst>
          </p:cNvPr>
          <p:cNvCxnSpPr>
            <a:cxnSpLocks/>
            <a:endCxn id="61" idx="4"/>
          </p:cNvCxnSpPr>
          <p:nvPr/>
        </p:nvCxnSpPr>
        <p:spPr bwMode="auto">
          <a:xfrm flipV="1">
            <a:off x="6260444" y="1801025"/>
            <a:ext cx="357772" cy="594002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20" name="Straight Arrow Connector 9219">
            <a:extLst>
              <a:ext uri="{FF2B5EF4-FFF2-40B4-BE49-F238E27FC236}">
                <a16:creationId xmlns:a16="http://schemas.microsoft.com/office/drawing/2014/main" id="{51D3D0FE-C557-36BF-2EB6-E532E5FFAE28}"/>
              </a:ext>
            </a:extLst>
          </p:cNvPr>
          <p:cNvCxnSpPr>
            <a:cxnSpLocks/>
            <a:endCxn id="61" idx="4"/>
          </p:cNvCxnSpPr>
          <p:nvPr/>
        </p:nvCxnSpPr>
        <p:spPr bwMode="auto">
          <a:xfrm flipH="1" flipV="1">
            <a:off x="6618216" y="1801025"/>
            <a:ext cx="360050" cy="596791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5E29888-EC5C-ABAC-E01B-C034BC9EE81D}"/>
              </a:ext>
            </a:extLst>
          </p:cNvPr>
          <p:cNvSpPr/>
          <p:nvPr/>
        </p:nvSpPr>
        <p:spPr bwMode="auto">
          <a:xfrm rot="16200000">
            <a:off x="6215588" y="2156834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3E76FE-3F88-B806-F3BC-4842664AC2D0}"/>
              </a:ext>
            </a:extLst>
          </p:cNvPr>
          <p:cNvSpPr/>
          <p:nvPr/>
        </p:nvSpPr>
        <p:spPr bwMode="auto">
          <a:xfrm rot="16200000" flipH="1">
            <a:off x="6933410" y="2159623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453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98108-7F3E-8721-61AF-B2A3BCCD5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B78864-88BE-22BD-BA82-B7392A0FA6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15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B96EA02F-8AD1-211E-848C-376EE8A297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/>
              <a:t>Knowledge </a:t>
            </a:r>
            <a:r>
              <a:rPr lang="de-DE" sz="2400" b="0" i="1" dirty="0" err="1"/>
              <a:t>Distillation</a:t>
            </a:r>
            <a:endParaRPr lang="de-DE" sz="2400" b="0" i="1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19A958F-171A-E23C-3913-8B54F1D4BBD2}"/>
              </a:ext>
            </a:extLst>
          </p:cNvPr>
          <p:cNvSpPr/>
          <p:nvPr/>
        </p:nvSpPr>
        <p:spPr bwMode="auto">
          <a:xfrm>
            <a:off x="5465482" y="4347393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BEiTv2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  <a:p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0144BF2-9D24-6953-CE1C-779A455A46BB}"/>
              </a:ext>
            </a:extLst>
          </p:cNvPr>
          <p:cNvSpPr/>
          <p:nvPr/>
        </p:nvSpPr>
        <p:spPr bwMode="auto">
          <a:xfrm>
            <a:off x="6716605" y="4347393"/>
            <a:ext cx="1051200" cy="630000"/>
          </a:xfrm>
          <a:prstGeom prst="roundRect">
            <a:avLst/>
          </a:prstGeom>
          <a:solidFill>
            <a:srgbClr val="D7E9FF">
              <a:alpha val="40000"/>
            </a:srgbClr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>
                    <a:alpha val="40000"/>
                  </a:schemeClr>
                </a:solidFill>
                <a:effectLst/>
                <a:latin typeface="Arial" charset="0"/>
              </a:rPr>
              <a:t>BERT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>
                    <a:alpha val="40000"/>
                  </a:schemeClr>
                </a:solidFill>
                <a:effectLst/>
                <a:latin typeface="Arial" charset="0"/>
              </a:rPr>
              <a:t>Language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>
                <a:solidFill>
                  <a:schemeClr val="tx1">
                    <a:alpha val="40000"/>
                  </a:schemeClr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>
                  <a:alpha val="40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EC83EC-1B97-3877-3081-D9637550FFB5}"/>
              </a:ext>
            </a:extLst>
          </p:cNvPr>
          <p:cNvSpPr/>
          <p:nvPr/>
        </p:nvSpPr>
        <p:spPr bwMode="auto">
          <a:xfrm>
            <a:off x="5322036" y="2697172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3976792-6068-AACD-5256-0CEE55F16EEB}"/>
              </a:ext>
            </a:extLst>
          </p:cNvPr>
          <p:cNvSpPr/>
          <p:nvPr/>
        </p:nvSpPr>
        <p:spPr bwMode="auto">
          <a:xfrm>
            <a:off x="6093189" y="2978163"/>
            <a:ext cx="1051200" cy="6336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A11451-C4B9-B194-6E3B-5DC8AF8B2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034" y="5769959"/>
            <a:ext cx="566097" cy="5660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9E600F-5C56-55D4-B1DD-C1F0C9FD9BDC}"/>
              </a:ext>
            </a:extLst>
          </p:cNvPr>
          <p:cNvSpPr txBox="1"/>
          <p:nvPr/>
        </p:nvSpPr>
        <p:spPr>
          <a:xfrm>
            <a:off x="6393255" y="5837565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alpha val="40000"/>
                  </a:schemeClr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>
                    <a:alpha val="40000"/>
                  </a:schemeClr>
                </a:solidFill>
              </a:rPr>
              <a:t>towards grass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0CBCCB-80F5-8EEF-1D8B-C5E22E0A68C5}"/>
              </a:ext>
            </a:extLst>
          </p:cNvPr>
          <p:cNvCxnSpPr/>
          <p:nvPr/>
        </p:nvCxnSpPr>
        <p:spPr bwMode="auto">
          <a:xfrm flipV="1">
            <a:off x="5991082" y="5433552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BC097BF-A62F-7E79-1BF8-B97DF9731511}"/>
              </a:ext>
            </a:extLst>
          </p:cNvPr>
          <p:cNvCxnSpPr/>
          <p:nvPr/>
        </p:nvCxnSpPr>
        <p:spPr bwMode="auto">
          <a:xfrm flipV="1">
            <a:off x="7242205" y="5453929"/>
            <a:ext cx="0" cy="277055"/>
          </a:xfrm>
          <a:prstGeom prst="straightConnector1">
            <a:avLst/>
          </a:prstGeom>
          <a:ln>
            <a:solidFill>
              <a:schemeClr val="dk1">
                <a:shade val="95000"/>
                <a:satMod val="105000"/>
                <a:alpha val="4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0B1460-F636-16E7-7489-E14AD07D4E5E}"/>
              </a:ext>
            </a:extLst>
          </p:cNvPr>
          <p:cNvCxnSpPr/>
          <p:nvPr/>
        </p:nvCxnSpPr>
        <p:spPr bwMode="auto">
          <a:xfrm flipV="1">
            <a:off x="7242205" y="5040346"/>
            <a:ext cx="0" cy="277055"/>
          </a:xfrm>
          <a:prstGeom prst="straightConnector1">
            <a:avLst/>
          </a:prstGeom>
          <a:ln>
            <a:solidFill>
              <a:schemeClr val="dk1">
                <a:shade val="95000"/>
                <a:satMod val="105000"/>
                <a:alpha val="4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9A8DFCD-3FB2-A98F-3EB4-F49F14C7B511}"/>
              </a:ext>
            </a:extLst>
          </p:cNvPr>
          <p:cNvCxnSpPr/>
          <p:nvPr/>
        </p:nvCxnSpPr>
        <p:spPr bwMode="auto">
          <a:xfrm flipV="1">
            <a:off x="5991082" y="5040345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A17886B-197B-EF10-BADB-C71C16D78CA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834246" y="3694327"/>
            <a:ext cx="318138" cy="576080"/>
          </a:xfrm>
          <a:prstGeom prst="straightConnector1">
            <a:avLst/>
          </a:prstGeom>
          <a:ln>
            <a:solidFill>
              <a:schemeClr val="dk1">
                <a:shade val="95000"/>
                <a:satMod val="105000"/>
                <a:alpha val="4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83637E-F28E-A08A-D510-1269D7F9FB15}"/>
              </a:ext>
            </a:extLst>
          </p:cNvPr>
          <p:cNvCxnSpPr>
            <a:cxnSpLocks/>
          </p:cNvCxnSpPr>
          <p:nvPr/>
        </p:nvCxnSpPr>
        <p:spPr bwMode="auto">
          <a:xfrm flipV="1">
            <a:off x="6260444" y="2580918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DD74C8-679B-D0C2-24C5-D062F5C98F35}"/>
              </a:ext>
            </a:extLst>
          </p:cNvPr>
          <p:cNvCxnSpPr>
            <a:cxnSpLocks/>
          </p:cNvCxnSpPr>
          <p:nvPr/>
        </p:nvCxnSpPr>
        <p:spPr bwMode="auto">
          <a:xfrm flipV="1">
            <a:off x="6115062" y="3694327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261F62E-83B6-2F51-72D6-7E9DFE0BE61B}"/>
              </a:ext>
            </a:extLst>
          </p:cNvPr>
          <p:cNvCxnSpPr>
            <a:cxnSpLocks/>
          </p:cNvCxnSpPr>
          <p:nvPr/>
        </p:nvCxnSpPr>
        <p:spPr bwMode="auto">
          <a:xfrm flipV="1">
            <a:off x="6978266" y="2580918"/>
            <a:ext cx="0" cy="254781"/>
          </a:xfrm>
          <a:prstGeom prst="straightConnector1">
            <a:avLst/>
          </a:prstGeom>
          <a:ln>
            <a:solidFill>
              <a:schemeClr val="dk1">
                <a:shade val="95000"/>
                <a:satMod val="105000"/>
                <a:alpha val="4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18BEF8B-E591-9D23-F4B8-88AAAB0EA89C}"/>
              </a:ext>
            </a:extLst>
          </p:cNvPr>
          <p:cNvSpPr/>
          <p:nvPr/>
        </p:nvSpPr>
        <p:spPr bwMode="auto">
          <a:xfrm rot="16200000">
            <a:off x="6215588" y="2166877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EF4A869-2473-BDE3-8191-E4A05B318451}"/>
              </a:ext>
            </a:extLst>
          </p:cNvPr>
          <p:cNvSpPr/>
          <p:nvPr/>
        </p:nvSpPr>
        <p:spPr bwMode="auto">
          <a:xfrm rot="16200000" flipH="1">
            <a:off x="6933410" y="2169666"/>
            <a:ext cx="89711" cy="566097"/>
          </a:xfrm>
          <a:prstGeom prst="rect">
            <a:avLst/>
          </a:prstGeom>
          <a:solidFill>
            <a:srgbClr val="D5E8D4">
              <a:alpha val="40000"/>
            </a:srgbClr>
          </a:solidFill>
          <a:ln w="9525" cap="flat" cmpd="sng" algn="ctr">
            <a:solidFill>
              <a:srgbClr val="82B366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4C0D3A2-B6E3-8EB8-FCEE-8E274DEECAAB}"/>
              </a:ext>
            </a:extLst>
          </p:cNvPr>
          <p:cNvSpPr/>
          <p:nvPr/>
        </p:nvSpPr>
        <p:spPr bwMode="auto">
          <a:xfrm>
            <a:off x="1452219" y="2999783"/>
            <a:ext cx="2680655" cy="204290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Teacher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</a:rPr>
              <a:t>(pretrained vision model)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E382BA8-2376-09C4-7A06-943647609047}"/>
              </a:ext>
            </a:extLst>
          </p:cNvPr>
          <p:cNvCxnSpPr/>
          <p:nvPr/>
        </p:nvCxnSpPr>
        <p:spPr bwMode="auto">
          <a:xfrm flipV="1">
            <a:off x="2795686" y="5222655"/>
            <a:ext cx="0" cy="28804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D68DAD5-E76F-3B6C-33AA-F7E0596526F0}"/>
              </a:ext>
            </a:extLst>
          </p:cNvPr>
          <p:cNvCxnSpPr/>
          <p:nvPr/>
        </p:nvCxnSpPr>
        <p:spPr bwMode="auto">
          <a:xfrm flipV="1">
            <a:off x="2761053" y="2558285"/>
            <a:ext cx="0" cy="28804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88DC073C-9E48-A82E-17D9-1CE54EFED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497" y="5690665"/>
            <a:ext cx="566097" cy="56609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BF1A58C-D5E8-F73B-72C5-783E18CA1D24}"/>
              </a:ext>
            </a:extLst>
          </p:cNvPr>
          <p:cNvSpPr/>
          <p:nvPr/>
        </p:nvSpPr>
        <p:spPr bwMode="auto">
          <a:xfrm rot="16200000">
            <a:off x="2716197" y="2166634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60637B7-DFC9-7C6A-D3AC-59DC6B22DDDD}"/>
              </a:ext>
            </a:extLst>
          </p:cNvPr>
          <p:cNvSpPr txBox="1"/>
          <p:nvPr/>
        </p:nvSpPr>
        <p:spPr>
          <a:xfrm>
            <a:off x="4139493" y="1405095"/>
            <a:ext cx="742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Predict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D78AB3EE-3584-5C10-DBCC-0372CA29DF1A}"/>
              </a:ext>
            </a:extLst>
          </p:cNvPr>
          <p:cNvCxnSpPr>
            <a:cxnSpLocks/>
            <a:stCxn id="18" idx="3"/>
            <a:endCxn id="23" idx="3"/>
          </p:cNvCxnSpPr>
          <p:nvPr/>
        </p:nvCxnSpPr>
        <p:spPr bwMode="auto">
          <a:xfrm rot="16200000" flipV="1">
            <a:off x="4510628" y="655253"/>
            <a:ext cx="243" cy="3499391"/>
          </a:xfrm>
          <a:prstGeom prst="curvedConnector3">
            <a:avLst>
              <a:gd name="adj1" fmla="val 419954321"/>
            </a:avLst>
          </a:prstGeom>
          <a:ln w="1905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66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 animBg="1"/>
      <p:bldP spid="3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0B6CF-2A9D-C88F-C8EA-E4915AAF1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E634ABF-13F1-FCEE-9865-5323055CB7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16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23CF98FF-61E4-46E9-A33E-844E70C46B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/>
              <a:t>Knowledge </a:t>
            </a:r>
            <a:r>
              <a:rPr lang="de-DE" sz="2400" b="0" i="1" dirty="0" err="1"/>
              <a:t>Distillation</a:t>
            </a:r>
            <a:endParaRPr lang="de-DE" sz="2400" b="0" i="1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8145B26-C8EF-B4CF-2B73-80787374E210}"/>
              </a:ext>
            </a:extLst>
          </p:cNvPr>
          <p:cNvSpPr/>
          <p:nvPr/>
        </p:nvSpPr>
        <p:spPr bwMode="auto">
          <a:xfrm>
            <a:off x="5465482" y="4353730"/>
            <a:ext cx="1051200" cy="630000"/>
          </a:xfrm>
          <a:prstGeom prst="roundRect">
            <a:avLst/>
          </a:prstGeom>
          <a:solidFill>
            <a:srgbClr val="D7E9FF">
              <a:alpha val="40000"/>
            </a:srgbClr>
          </a:solidFill>
          <a:ln w="9525" cap="flat" cmpd="sng" algn="ctr">
            <a:solidFill>
              <a:srgbClr val="6C8EBF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>
                    <a:alpha val="40000"/>
                  </a:schemeClr>
                </a:solidFill>
                <a:effectLst/>
                <a:latin typeface="Arial" charset="0"/>
              </a:rPr>
              <a:t>BEiTv2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>
                    <a:alpha val="40000"/>
                  </a:schemeClr>
                </a:solidFill>
                <a:effectLst/>
                <a:latin typeface="Arial" charset="0"/>
              </a:rPr>
              <a:t>Vision Model</a:t>
            </a:r>
          </a:p>
          <a:p>
            <a:r>
              <a:rPr lang="en-US" sz="1050" dirty="0">
                <a:solidFill>
                  <a:schemeClr val="tx1">
                    <a:alpha val="40000"/>
                  </a:schemeClr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>
                  <a:alpha val="40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7B2F6F8-48BA-EE2F-8511-9A6693C40EB8}"/>
              </a:ext>
            </a:extLst>
          </p:cNvPr>
          <p:cNvSpPr/>
          <p:nvPr/>
        </p:nvSpPr>
        <p:spPr bwMode="auto">
          <a:xfrm>
            <a:off x="6716605" y="4353730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BERT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9D4655-4B14-90F4-38EE-BA18E12F12C6}"/>
              </a:ext>
            </a:extLst>
          </p:cNvPr>
          <p:cNvSpPr/>
          <p:nvPr/>
        </p:nvSpPr>
        <p:spPr bwMode="auto">
          <a:xfrm>
            <a:off x="5322036" y="2703509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E079652-4BE0-2090-2CB9-4B1537150BC3}"/>
              </a:ext>
            </a:extLst>
          </p:cNvPr>
          <p:cNvSpPr/>
          <p:nvPr/>
        </p:nvSpPr>
        <p:spPr bwMode="auto">
          <a:xfrm>
            <a:off x="6093189" y="2984500"/>
            <a:ext cx="1051200" cy="6336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627D9F-0CB4-4E84-9D75-853BCC70928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5708034" y="5776296"/>
            <a:ext cx="566097" cy="5660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E66B91-6E56-915E-1731-42A3203FCC95}"/>
              </a:ext>
            </a:extLst>
          </p:cNvPr>
          <p:cNvSpPr txBox="1"/>
          <p:nvPr/>
        </p:nvSpPr>
        <p:spPr>
          <a:xfrm>
            <a:off x="6393255" y="5843902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3FFACD-4F92-5E8D-08F9-78FB84EBEF34}"/>
              </a:ext>
            </a:extLst>
          </p:cNvPr>
          <p:cNvCxnSpPr/>
          <p:nvPr/>
        </p:nvCxnSpPr>
        <p:spPr bwMode="auto">
          <a:xfrm flipV="1">
            <a:off x="5991082" y="5439889"/>
            <a:ext cx="0" cy="277055"/>
          </a:xfrm>
          <a:prstGeom prst="straightConnector1">
            <a:avLst/>
          </a:prstGeom>
          <a:ln>
            <a:solidFill>
              <a:schemeClr val="dk1">
                <a:shade val="95000"/>
                <a:satMod val="105000"/>
                <a:alpha val="4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0AFB7FA-D7A0-CC43-24FC-BC411D73C1E7}"/>
              </a:ext>
            </a:extLst>
          </p:cNvPr>
          <p:cNvCxnSpPr/>
          <p:nvPr/>
        </p:nvCxnSpPr>
        <p:spPr bwMode="auto">
          <a:xfrm flipV="1">
            <a:off x="7242205" y="5460266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C9B736B-446F-D86D-3E88-9CFC372FADCC}"/>
              </a:ext>
            </a:extLst>
          </p:cNvPr>
          <p:cNvCxnSpPr/>
          <p:nvPr/>
        </p:nvCxnSpPr>
        <p:spPr bwMode="auto">
          <a:xfrm flipV="1">
            <a:off x="7242205" y="5046683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96F6E5-7032-BEF4-FCCA-397BE76EB884}"/>
              </a:ext>
            </a:extLst>
          </p:cNvPr>
          <p:cNvCxnSpPr/>
          <p:nvPr/>
        </p:nvCxnSpPr>
        <p:spPr bwMode="auto">
          <a:xfrm flipV="1">
            <a:off x="5991082" y="5046682"/>
            <a:ext cx="0" cy="277055"/>
          </a:xfrm>
          <a:prstGeom prst="straightConnector1">
            <a:avLst/>
          </a:prstGeom>
          <a:ln>
            <a:solidFill>
              <a:schemeClr val="dk1">
                <a:shade val="95000"/>
                <a:satMod val="105000"/>
                <a:alpha val="4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AC3405-148B-85A6-39D8-B7EBFDB902E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834246" y="3700664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A97F27-9E2A-4407-9694-8F0438BC83D4}"/>
              </a:ext>
            </a:extLst>
          </p:cNvPr>
          <p:cNvCxnSpPr>
            <a:cxnSpLocks/>
          </p:cNvCxnSpPr>
          <p:nvPr/>
        </p:nvCxnSpPr>
        <p:spPr bwMode="auto">
          <a:xfrm flipV="1">
            <a:off x="6260444" y="2587255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1A9BA6-B52C-A029-9E38-A2D7EAB80112}"/>
              </a:ext>
            </a:extLst>
          </p:cNvPr>
          <p:cNvCxnSpPr>
            <a:cxnSpLocks/>
          </p:cNvCxnSpPr>
          <p:nvPr/>
        </p:nvCxnSpPr>
        <p:spPr bwMode="auto">
          <a:xfrm flipV="1">
            <a:off x="6115062" y="3700664"/>
            <a:ext cx="318138" cy="576080"/>
          </a:xfrm>
          <a:prstGeom prst="straightConnector1">
            <a:avLst/>
          </a:prstGeom>
          <a:ln>
            <a:solidFill>
              <a:schemeClr val="dk1">
                <a:shade val="95000"/>
                <a:satMod val="105000"/>
                <a:alpha val="4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006AFA-43D4-FB1F-4983-E5AF74AB15A4}"/>
              </a:ext>
            </a:extLst>
          </p:cNvPr>
          <p:cNvCxnSpPr>
            <a:cxnSpLocks/>
          </p:cNvCxnSpPr>
          <p:nvPr/>
        </p:nvCxnSpPr>
        <p:spPr bwMode="auto">
          <a:xfrm flipV="1">
            <a:off x="6978266" y="2587255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8EBB026-D839-A25D-F658-5737EDBE548A}"/>
              </a:ext>
            </a:extLst>
          </p:cNvPr>
          <p:cNvSpPr/>
          <p:nvPr/>
        </p:nvSpPr>
        <p:spPr bwMode="auto">
          <a:xfrm rot="16200000">
            <a:off x="6215588" y="2173214"/>
            <a:ext cx="89711" cy="566097"/>
          </a:xfrm>
          <a:prstGeom prst="rect">
            <a:avLst/>
          </a:prstGeom>
          <a:solidFill>
            <a:srgbClr val="D5E8D4">
              <a:alpha val="40000"/>
            </a:srgbClr>
          </a:solidFill>
          <a:ln w="9525" cap="flat" cmpd="sng" algn="ctr">
            <a:solidFill>
              <a:srgbClr val="82B366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4802AC-63A2-D904-5A9F-859342F68304}"/>
              </a:ext>
            </a:extLst>
          </p:cNvPr>
          <p:cNvSpPr/>
          <p:nvPr/>
        </p:nvSpPr>
        <p:spPr bwMode="auto">
          <a:xfrm rot="16200000" flipH="1">
            <a:off x="6933410" y="2176003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83C31E4-03BA-2943-8C4D-9CE3A03E465B}"/>
              </a:ext>
            </a:extLst>
          </p:cNvPr>
          <p:cNvSpPr/>
          <p:nvPr/>
        </p:nvSpPr>
        <p:spPr bwMode="auto">
          <a:xfrm>
            <a:off x="1452219" y="3006120"/>
            <a:ext cx="2680655" cy="204290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Teacher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</a:rPr>
              <a:t>(pretrained vision model)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B5DD7A-975E-D3F9-389E-E822E37A70AA}"/>
              </a:ext>
            </a:extLst>
          </p:cNvPr>
          <p:cNvCxnSpPr/>
          <p:nvPr/>
        </p:nvCxnSpPr>
        <p:spPr bwMode="auto">
          <a:xfrm flipV="1">
            <a:off x="2795686" y="5228992"/>
            <a:ext cx="0" cy="28804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F5CEA3-ED15-8EA7-BE0E-57587D1A9B47}"/>
              </a:ext>
            </a:extLst>
          </p:cNvPr>
          <p:cNvCxnSpPr/>
          <p:nvPr/>
        </p:nvCxnSpPr>
        <p:spPr bwMode="auto">
          <a:xfrm flipV="1">
            <a:off x="2761053" y="2564622"/>
            <a:ext cx="0" cy="28804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7179C1E2-B996-1ED0-F518-FEA9FBD2A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497" y="5697002"/>
            <a:ext cx="566097" cy="56609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5DDEE34-59A0-E0FB-A1DD-D0B79569B934}"/>
              </a:ext>
            </a:extLst>
          </p:cNvPr>
          <p:cNvSpPr/>
          <p:nvPr/>
        </p:nvSpPr>
        <p:spPr bwMode="auto">
          <a:xfrm rot="16200000">
            <a:off x="2716197" y="2172971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9D1C6529-4A8B-9F03-0927-73FDECEB1EBC}"/>
              </a:ext>
            </a:extLst>
          </p:cNvPr>
          <p:cNvCxnSpPr>
            <a:cxnSpLocks/>
            <a:stCxn id="31" idx="1"/>
            <a:endCxn id="23" idx="3"/>
          </p:cNvCxnSpPr>
          <p:nvPr/>
        </p:nvCxnSpPr>
        <p:spPr bwMode="auto">
          <a:xfrm rot="16200000" flipV="1">
            <a:off x="4868144" y="304073"/>
            <a:ext cx="3032" cy="4217213"/>
          </a:xfrm>
          <a:prstGeom prst="curvedConnector3">
            <a:avLst>
              <a:gd name="adj1" fmla="val 30971471"/>
            </a:avLst>
          </a:prstGeom>
          <a:ln w="1905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FC69B5C-A06E-B915-CE19-4B72C72B9D54}"/>
              </a:ext>
            </a:extLst>
          </p:cNvPr>
          <p:cNvSpPr txBox="1"/>
          <p:nvPr/>
        </p:nvSpPr>
        <p:spPr>
          <a:xfrm>
            <a:off x="4498404" y="1477105"/>
            <a:ext cx="7425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Predict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5B91EF-8702-412B-5D5C-A386531D75D7}"/>
              </a:ext>
            </a:extLst>
          </p:cNvPr>
          <p:cNvSpPr txBox="1"/>
          <p:nvPr/>
        </p:nvSpPr>
        <p:spPr>
          <a:xfrm>
            <a:off x="3534362" y="6570078"/>
            <a:ext cx="36247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Goal: Guides alignment =&gt; Improvement</a:t>
            </a:r>
            <a:endParaRPr lang="en-US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81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 animBg="1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F7B06-CFBB-D4ED-DDBF-AFECB7421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21D8868-2A98-17EE-111C-5CC34173B7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17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4DA01CBF-10B6-086E-20B1-0A79A54044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/>
              <a:t>Knowledge </a:t>
            </a:r>
            <a:r>
              <a:rPr lang="de-DE" sz="2400" b="0" i="1" dirty="0" err="1"/>
              <a:t>Distillation</a:t>
            </a:r>
            <a:endParaRPr lang="de-DE" sz="2400" b="0" i="1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B63B8C-8D94-26D8-5A07-EFF9A074A497}"/>
              </a:ext>
            </a:extLst>
          </p:cNvPr>
          <p:cNvSpPr/>
          <p:nvPr/>
        </p:nvSpPr>
        <p:spPr bwMode="auto">
          <a:xfrm>
            <a:off x="5465482" y="4355559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BEiTv2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  <a:p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B902625-84D6-B494-980D-1857262D06EC}"/>
              </a:ext>
            </a:extLst>
          </p:cNvPr>
          <p:cNvSpPr/>
          <p:nvPr/>
        </p:nvSpPr>
        <p:spPr bwMode="auto">
          <a:xfrm>
            <a:off x="6716605" y="4355559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BERT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6F8618-B611-B7F5-3076-C7B25C705625}"/>
              </a:ext>
            </a:extLst>
          </p:cNvPr>
          <p:cNvSpPr/>
          <p:nvPr/>
        </p:nvSpPr>
        <p:spPr bwMode="auto">
          <a:xfrm>
            <a:off x="5322036" y="2705338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C8CFB1-F99A-5D37-D7FF-A283BE14A7E0}"/>
              </a:ext>
            </a:extLst>
          </p:cNvPr>
          <p:cNvSpPr/>
          <p:nvPr/>
        </p:nvSpPr>
        <p:spPr bwMode="auto">
          <a:xfrm>
            <a:off x="6093189" y="2986329"/>
            <a:ext cx="1051200" cy="6336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E73E54-A391-47DA-500A-E56B87A3A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034" y="5778125"/>
            <a:ext cx="566097" cy="5660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82F0CE-4A34-370C-BE50-F62B1B512E62}"/>
              </a:ext>
            </a:extLst>
          </p:cNvPr>
          <p:cNvSpPr txBox="1"/>
          <p:nvPr/>
        </p:nvSpPr>
        <p:spPr>
          <a:xfrm>
            <a:off x="6393255" y="5845731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CBACC0B-E4AC-65AD-1FAD-60F4E45C9131}"/>
              </a:ext>
            </a:extLst>
          </p:cNvPr>
          <p:cNvCxnSpPr/>
          <p:nvPr/>
        </p:nvCxnSpPr>
        <p:spPr bwMode="auto">
          <a:xfrm flipV="1">
            <a:off x="5991082" y="5441718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4853DC-1A3A-79B8-8355-02CDF4510BD9}"/>
              </a:ext>
            </a:extLst>
          </p:cNvPr>
          <p:cNvCxnSpPr/>
          <p:nvPr/>
        </p:nvCxnSpPr>
        <p:spPr bwMode="auto">
          <a:xfrm flipV="1">
            <a:off x="7242205" y="5462095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796E28-FEBF-8EC4-953F-F812C28F567F}"/>
              </a:ext>
            </a:extLst>
          </p:cNvPr>
          <p:cNvCxnSpPr/>
          <p:nvPr/>
        </p:nvCxnSpPr>
        <p:spPr bwMode="auto">
          <a:xfrm flipV="1">
            <a:off x="7242205" y="5048512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9CD2C7E-3AB7-6629-B479-C4C1628F6C8C}"/>
              </a:ext>
            </a:extLst>
          </p:cNvPr>
          <p:cNvCxnSpPr/>
          <p:nvPr/>
        </p:nvCxnSpPr>
        <p:spPr bwMode="auto">
          <a:xfrm flipV="1">
            <a:off x="5991082" y="5048511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803B2C-DF6B-19AF-4E6C-ECE7A5F34BD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834246" y="3702493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E5B13C-8928-7D9A-03C8-2D3E68D89D96}"/>
              </a:ext>
            </a:extLst>
          </p:cNvPr>
          <p:cNvCxnSpPr>
            <a:cxnSpLocks/>
          </p:cNvCxnSpPr>
          <p:nvPr/>
        </p:nvCxnSpPr>
        <p:spPr bwMode="auto">
          <a:xfrm flipV="1">
            <a:off x="6260444" y="2589084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73710AB-51C7-8E36-1F4E-107C76818034}"/>
              </a:ext>
            </a:extLst>
          </p:cNvPr>
          <p:cNvCxnSpPr>
            <a:cxnSpLocks/>
          </p:cNvCxnSpPr>
          <p:nvPr/>
        </p:nvCxnSpPr>
        <p:spPr bwMode="auto">
          <a:xfrm flipV="1">
            <a:off x="6115062" y="3702493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17FE55-777F-52F7-70EB-95479527BAD0}"/>
              </a:ext>
            </a:extLst>
          </p:cNvPr>
          <p:cNvCxnSpPr>
            <a:cxnSpLocks/>
          </p:cNvCxnSpPr>
          <p:nvPr/>
        </p:nvCxnSpPr>
        <p:spPr bwMode="auto">
          <a:xfrm flipV="1">
            <a:off x="6978266" y="2589084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2A7111A-FCEE-8A3A-BA1B-834D10699F0E}"/>
              </a:ext>
            </a:extLst>
          </p:cNvPr>
          <p:cNvSpPr/>
          <p:nvPr/>
        </p:nvSpPr>
        <p:spPr bwMode="auto">
          <a:xfrm rot="16200000">
            <a:off x="6215588" y="2175043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6A4C72-F844-6F52-9B36-99FA351E04C0}"/>
              </a:ext>
            </a:extLst>
          </p:cNvPr>
          <p:cNvSpPr/>
          <p:nvPr/>
        </p:nvSpPr>
        <p:spPr bwMode="auto">
          <a:xfrm rot="16200000" flipH="1">
            <a:off x="6933410" y="2177832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231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FB78F-B58F-CFF4-8858-336C3D6DC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E8D8EEA-ECD8-54A1-44B4-F166147ED4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18</a:t>
            </a:fld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2A1417-B806-99AD-043D-5A71763726E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2608897" y="3478905"/>
            <a:ext cx="1224170" cy="11988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3B9CE9-8709-B7E4-4DB1-BC12F60EC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0320" y="2108997"/>
            <a:ext cx="1224170" cy="12241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236A848-10E3-B9B0-11FC-06BCB45418F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2588814" y="4823486"/>
            <a:ext cx="1244253" cy="119884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5606A8E-2301-F93D-7233-AA6B3EA99DD2}"/>
              </a:ext>
            </a:extLst>
          </p:cNvPr>
          <p:cNvSpPr txBox="1"/>
          <p:nvPr/>
        </p:nvSpPr>
        <p:spPr>
          <a:xfrm>
            <a:off x="5834476" y="3774358"/>
            <a:ext cx="20951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dirty="0">
                <a:solidFill>
                  <a:schemeClr val="tx1"/>
                </a:solidFill>
              </a:rPr>
              <a:t>towards grass.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674B41-789D-3AB4-082E-91513025F693}"/>
              </a:ext>
            </a:extLst>
          </p:cNvPr>
          <p:cNvSpPr txBox="1"/>
          <p:nvPr/>
        </p:nvSpPr>
        <p:spPr>
          <a:xfrm>
            <a:off x="5721465" y="2459472"/>
            <a:ext cx="2133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group of people on the</a:t>
            </a:r>
          </a:p>
          <a:p>
            <a:r>
              <a:rPr lang="en-US" dirty="0">
                <a:solidFill>
                  <a:schemeClr val="tx1"/>
                </a:solidFill>
              </a:rPr>
              <a:t>the beach flying kites.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BC085E-DFD6-9917-6264-0D64CD33A671}"/>
              </a:ext>
            </a:extLst>
          </p:cNvPr>
          <p:cNvSpPr txBox="1"/>
          <p:nvPr/>
        </p:nvSpPr>
        <p:spPr>
          <a:xfrm>
            <a:off x="5909017" y="5173960"/>
            <a:ext cx="1946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small boat in a large</a:t>
            </a:r>
          </a:p>
          <a:p>
            <a:r>
              <a:rPr lang="en-US" dirty="0">
                <a:solidFill>
                  <a:schemeClr val="tx1"/>
                </a:solidFill>
              </a:rPr>
              <a:t>body of water.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5E80D1-7BF7-4976-45C7-ECB56EAA14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823913"/>
            <a:ext cx="9648825" cy="94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kern="0" dirty="0" err="1"/>
              <a:t>Results</a:t>
            </a:r>
            <a:br>
              <a:rPr lang="de-DE" kern="0" dirty="0"/>
            </a:br>
            <a:r>
              <a:rPr lang="de-DE" sz="2400" b="0" i="1" kern="0" dirty="0"/>
              <a:t>Image-Text Retrieval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0488998-CEE3-E5EF-52AF-B0FFF2E48FF1}"/>
              </a:ext>
            </a:extLst>
          </p:cNvPr>
          <p:cNvCxnSpPr>
            <a:cxnSpLocks/>
          </p:cNvCxnSpPr>
          <p:nvPr/>
        </p:nvCxnSpPr>
        <p:spPr bwMode="auto">
          <a:xfrm>
            <a:off x="4050520" y="2982692"/>
            <a:ext cx="1783956" cy="798733"/>
          </a:xfrm>
          <a:prstGeom prst="straightConnector1">
            <a:avLst/>
          </a:prstGeom>
          <a:ln w="1905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780D8ED-4EA3-E632-0C6E-BF8EA7A48C45}"/>
              </a:ext>
            </a:extLst>
          </p:cNvPr>
          <p:cNvSpPr txBox="1"/>
          <p:nvPr/>
        </p:nvSpPr>
        <p:spPr>
          <a:xfrm rot="1442216">
            <a:off x="4328163" y="3084258"/>
            <a:ext cx="1277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Image-to-Text</a:t>
            </a:r>
          </a:p>
        </p:txBody>
      </p:sp>
    </p:spTree>
    <p:extLst>
      <p:ext uri="{BB962C8B-B14F-4D97-AF65-F5344CB8AC3E}">
        <p14:creationId xmlns:p14="http://schemas.microsoft.com/office/powerpoint/2010/main" val="135677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756BD-342C-225D-7766-7BE7349DE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637D49-60E7-7C4D-B65E-6822E3D197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19</a:t>
            </a:fld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A79636-E149-A9F1-79CF-E9C9CA44D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897" y="3478905"/>
            <a:ext cx="1224170" cy="11988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F71874-0A04-6168-C865-52322C406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0320" y="2108997"/>
            <a:ext cx="1224170" cy="12241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D1BAA3F-30E1-565B-CB32-1318208E0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8814" y="4823486"/>
            <a:ext cx="1244253" cy="119884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CE08275-7F2E-B034-D053-9C2CF211A3DC}"/>
              </a:ext>
            </a:extLst>
          </p:cNvPr>
          <p:cNvSpPr txBox="1"/>
          <p:nvPr/>
        </p:nvSpPr>
        <p:spPr>
          <a:xfrm>
            <a:off x="5834476" y="3774358"/>
            <a:ext cx="20951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alpha val="40000"/>
                  </a:schemeClr>
                </a:solidFill>
              </a:rPr>
              <a:t>A sheep bends his head</a:t>
            </a:r>
          </a:p>
          <a:p>
            <a:r>
              <a:rPr lang="en-US" dirty="0">
                <a:solidFill>
                  <a:schemeClr val="tx1">
                    <a:alpha val="40000"/>
                  </a:schemeClr>
                </a:solidFill>
              </a:rPr>
              <a:t>towards grass.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3CD60D-9718-9E4D-BE54-26290DF590A3}"/>
              </a:ext>
            </a:extLst>
          </p:cNvPr>
          <p:cNvSpPr txBox="1"/>
          <p:nvPr/>
        </p:nvSpPr>
        <p:spPr>
          <a:xfrm>
            <a:off x="5721465" y="2459472"/>
            <a:ext cx="2133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group of people on the</a:t>
            </a:r>
          </a:p>
          <a:p>
            <a:r>
              <a:rPr lang="en-US" dirty="0">
                <a:solidFill>
                  <a:schemeClr val="tx1"/>
                </a:solidFill>
              </a:rPr>
              <a:t>the beach flying kites.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D31015-FF03-6AD8-95EC-05BF0B179549}"/>
              </a:ext>
            </a:extLst>
          </p:cNvPr>
          <p:cNvSpPr txBox="1"/>
          <p:nvPr/>
        </p:nvSpPr>
        <p:spPr>
          <a:xfrm>
            <a:off x="5909017" y="5173960"/>
            <a:ext cx="1946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alpha val="40000"/>
                  </a:schemeClr>
                </a:solidFill>
              </a:rPr>
              <a:t>A small boat in a large</a:t>
            </a:r>
          </a:p>
          <a:p>
            <a:r>
              <a:rPr lang="en-US" dirty="0">
                <a:solidFill>
                  <a:schemeClr val="tx1">
                    <a:alpha val="40000"/>
                  </a:schemeClr>
                </a:solidFill>
              </a:rPr>
              <a:t>body of water.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90B6183-7A80-4122-84FE-66C47DF813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823913"/>
            <a:ext cx="9648825" cy="94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kern="0" dirty="0" err="1"/>
              <a:t>Results</a:t>
            </a:r>
            <a:br>
              <a:rPr lang="de-DE" kern="0" dirty="0"/>
            </a:br>
            <a:r>
              <a:rPr lang="de-DE" sz="2400" b="0" i="1" kern="0" dirty="0"/>
              <a:t>Image-Text Retrieval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78BBDFC-E34E-B9B0-EDB4-E84D9F8196FB}"/>
              </a:ext>
            </a:extLst>
          </p:cNvPr>
          <p:cNvCxnSpPr>
            <a:cxnSpLocks/>
          </p:cNvCxnSpPr>
          <p:nvPr/>
        </p:nvCxnSpPr>
        <p:spPr bwMode="auto">
          <a:xfrm flipH="1">
            <a:off x="4050520" y="2982692"/>
            <a:ext cx="1783956" cy="798733"/>
          </a:xfrm>
          <a:prstGeom prst="straightConnector1">
            <a:avLst/>
          </a:prstGeom>
          <a:ln w="1905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2000BB6-8AFA-0B8F-8399-64797422BCDF}"/>
              </a:ext>
            </a:extLst>
          </p:cNvPr>
          <p:cNvSpPr txBox="1"/>
          <p:nvPr/>
        </p:nvSpPr>
        <p:spPr>
          <a:xfrm rot="20157784" flipH="1">
            <a:off x="4308448" y="3084258"/>
            <a:ext cx="1316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Text-To-Image</a:t>
            </a:r>
          </a:p>
        </p:txBody>
      </p:sp>
    </p:spTree>
    <p:extLst>
      <p:ext uri="{BB962C8B-B14F-4D97-AF65-F5344CB8AC3E}">
        <p14:creationId xmlns:p14="http://schemas.microsoft.com/office/powerpoint/2010/main" val="144323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0334C-E840-58A4-5707-39A48D348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B2C9E2-55CC-3345-D31B-DA3E8A2949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2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EB758742-8DA7-6F58-EB9B-6C92BB3F7D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  <a:endParaRPr lang="de-DE" sz="2400" b="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51D46A-E794-DB3A-5865-10BACB4E5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110" y="2196590"/>
            <a:ext cx="1117990" cy="111799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2C5B6E4-2251-7E10-F63B-19D0C033437F}"/>
              </a:ext>
            </a:extLst>
          </p:cNvPr>
          <p:cNvSpPr/>
          <p:nvPr/>
        </p:nvSpPr>
        <p:spPr bwMode="auto">
          <a:xfrm>
            <a:off x="3360516" y="2342971"/>
            <a:ext cx="1659900" cy="825227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B84E5A-D17C-22E3-78C1-474265644F29}"/>
              </a:ext>
            </a:extLst>
          </p:cNvPr>
          <p:cNvSpPr/>
          <p:nvPr/>
        </p:nvSpPr>
        <p:spPr bwMode="auto">
          <a:xfrm>
            <a:off x="6092822" y="2143499"/>
            <a:ext cx="144020" cy="1224170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2850C2-5CF8-09DB-5242-FEF38D047C08}"/>
                  </a:ext>
                </a:extLst>
              </p:cNvPr>
              <p:cNvSpPr txBox="1"/>
              <p:nvPr/>
            </p:nvSpPr>
            <p:spPr>
              <a:xfrm>
                <a:off x="5709037" y="1677881"/>
                <a:ext cx="10556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2850C2-5CF8-09DB-5242-FEF38D047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037" y="1677881"/>
                <a:ext cx="105561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230B56-6762-D203-1212-0DA70F203165}"/>
              </a:ext>
            </a:extLst>
          </p:cNvPr>
          <p:cNvCxnSpPr/>
          <p:nvPr/>
        </p:nvCxnSpPr>
        <p:spPr bwMode="auto">
          <a:xfrm>
            <a:off x="2466300" y="2755584"/>
            <a:ext cx="720100" cy="0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37A2A1-D8E8-CB9E-AB50-72B12552DAB5}"/>
              </a:ext>
            </a:extLst>
          </p:cNvPr>
          <p:cNvCxnSpPr/>
          <p:nvPr/>
        </p:nvCxnSpPr>
        <p:spPr bwMode="auto">
          <a:xfrm>
            <a:off x="5202680" y="2755584"/>
            <a:ext cx="720100" cy="0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9C4247-FCAC-4CDB-43ED-8EF79930946F}"/>
              </a:ext>
            </a:extLst>
          </p:cNvPr>
          <p:cNvCxnSpPr>
            <a:cxnSpLocks/>
          </p:cNvCxnSpPr>
          <p:nvPr/>
        </p:nvCxnSpPr>
        <p:spPr bwMode="auto">
          <a:xfrm flipV="1">
            <a:off x="6381240" y="2196590"/>
            <a:ext cx="837720" cy="545648"/>
          </a:xfrm>
          <a:prstGeom prst="straightConnector1">
            <a:avLst/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51BDF5D-47BC-428A-E89E-6DB165FF085D}"/>
              </a:ext>
            </a:extLst>
          </p:cNvPr>
          <p:cNvSpPr txBox="1"/>
          <p:nvPr/>
        </p:nvSpPr>
        <p:spPr>
          <a:xfrm>
            <a:off x="7218960" y="1985657"/>
            <a:ext cx="1787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Image Classification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B728D0-E77D-B83D-A9B8-9482651C355B}"/>
              </a:ext>
            </a:extLst>
          </p:cNvPr>
          <p:cNvCxnSpPr>
            <a:cxnSpLocks/>
          </p:cNvCxnSpPr>
          <p:nvPr/>
        </p:nvCxnSpPr>
        <p:spPr bwMode="auto">
          <a:xfrm>
            <a:off x="6381240" y="2742238"/>
            <a:ext cx="837720" cy="572342"/>
          </a:xfrm>
          <a:prstGeom prst="straightConnector1">
            <a:avLst/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990AFE5-3A55-5B2F-134B-6CECB8DCFE1A}"/>
              </a:ext>
            </a:extLst>
          </p:cNvPr>
          <p:cNvSpPr txBox="1"/>
          <p:nvPr/>
        </p:nvSpPr>
        <p:spPr>
          <a:xfrm>
            <a:off x="7218960" y="3211711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Image Retrieval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A7E6941-74DD-16E8-7412-ED78A4BCFBB6}"/>
              </a:ext>
            </a:extLst>
          </p:cNvPr>
          <p:cNvCxnSpPr/>
          <p:nvPr/>
        </p:nvCxnSpPr>
        <p:spPr bwMode="auto">
          <a:xfrm>
            <a:off x="717895" y="3997455"/>
            <a:ext cx="8605041" cy="0"/>
          </a:xfrm>
          <a:prstGeom prst="line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4ECCC32-21DA-4259-8FED-2E73EC38686E}"/>
              </a:ext>
            </a:extLst>
          </p:cNvPr>
          <p:cNvSpPr/>
          <p:nvPr/>
        </p:nvSpPr>
        <p:spPr bwMode="auto">
          <a:xfrm>
            <a:off x="3360516" y="4978410"/>
            <a:ext cx="1659900" cy="825227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AB7CFA-D0B5-3A14-6DC4-921E9D686D03}"/>
              </a:ext>
            </a:extLst>
          </p:cNvPr>
          <p:cNvSpPr/>
          <p:nvPr/>
        </p:nvSpPr>
        <p:spPr bwMode="auto">
          <a:xfrm>
            <a:off x="6092822" y="4778938"/>
            <a:ext cx="144020" cy="1224170"/>
          </a:xfrm>
          <a:prstGeom prst="rect">
            <a:avLst/>
          </a:prstGeom>
          <a:solidFill>
            <a:srgbClr val="BAC8D3"/>
          </a:solidFill>
          <a:ln w="9525" cap="flat" cmpd="sng" algn="ctr">
            <a:solidFill>
              <a:srgbClr val="23445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950ABCF-BBE1-FB1D-40C1-1D18BE62FC25}"/>
                  </a:ext>
                </a:extLst>
              </p:cNvPr>
              <p:cNvSpPr txBox="1"/>
              <p:nvPr/>
            </p:nvSpPr>
            <p:spPr>
              <a:xfrm>
                <a:off x="5709037" y="4313320"/>
                <a:ext cx="10556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950ABCF-BBE1-FB1D-40C1-1D18BE62F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037" y="4313320"/>
                <a:ext cx="105561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F30E24-696E-26B5-45C1-DF55CCAF0101}"/>
              </a:ext>
            </a:extLst>
          </p:cNvPr>
          <p:cNvCxnSpPr/>
          <p:nvPr/>
        </p:nvCxnSpPr>
        <p:spPr bwMode="auto">
          <a:xfrm>
            <a:off x="2466300" y="5391023"/>
            <a:ext cx="720100" cy="0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A4EF203-3AC9-6E9D-6B55-5F6119293A6C}"/>
              </a:ext>
            </a:extLst>
          </p:cNvPr>
          <p:cNvCxnSpPr/>
          <p:nvPr/>
        </p:nvCxnSpPr>
        <p:spPr bwMode="auto">
          <a:xfrm>
            <a:off x="5202680" y="5391023"/>
            <a:ext cx="720100" cy="0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680803-5F80-63B9-089B-0A8409C6B9FA}"/>
              </a:ext>
            </a:extLst>
          </p:cNvPr>
          <p:cNvCxnSpPr>
            <a:cxnSpLocks/>
          </p:cNvCxnSpPr>
          <p:nvPr/>
        </p:nvCxnSpPr>
        <p:spPr bwMode="auto">
          <a:xfrm flipV="1">
            <a:off x="6381240" y="4832029"/>
            <a:ext cx="837720" cy="545648"/>
          </a:xfrm>
          <a:prstGeom prst="straightConnector1">
            <a:avLst/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641E58-367E-0AF9-967E-A45CE3956400}"/>
              </a:ext>
            </a:extLst>
          </p:cNvPr>
          <p:cNvSpPr txBox="1"/>
          <p:nvPr/>
        </p:nvSpPr>
        <p:spPr>
          <a:xfrm>
            <a:off x="7263174" y="4621096"/>
            <a:ext cx="1699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Sentiment Analysis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68824B6-4418-D51C-8654-5E59272EE0AB}"/>
              </a:ext>
            </a:extLst>
          </p:cNvPr>
          <p:cNvCxnSpPr>
            <a:cxnSpLocks/>
          </p:cNvCxnSpPr>
          <p:nvPr/>
        </p:nvCxnSpPr>
        <p:spPr bwMode="auto">
          <a:xfrm>
            <a:off x="6381240" y="5377677"/>
            <a:ext cx="837720" cy="572342"/>
          </a:xfrm>
          <a:prstGeom prst="straightConnector1">
            <a:avLst/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B14693D-6824-F57F-0BDB-8257EB14E8F8}"/>
              </a:ext>
            </a:extLst>
          </p:cNvPr>
          <p:cNvSpPr txBox="1"/>
          <p:nvPr/>
        </p:nvSpPr>
        <p:spPr>
          <a:xfrm>
            <a:off x="7263174" y="5849219"/>
            <a:ext cx="1062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Translation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F312E15-254F-EE26-6542-4A3924DC84EB}"/>
              </a:ext>
            </a:extLst>
          </p:cNvPr>
          <p:cNvCxnSpPr>
            <a:cxnSpLocks/>
          </p:cNvCxnSpPr>
          <p:nvPr/>
        </p:nvCxnSpPr>
        <p:spPr bwMode="auto">
          <a:xfrm>
            <a:off x="6381240" y="5377397"/>
            <a:ext cx="837720" cy="0"/>
          </a:xfrm>
          <a:prstGeom prst="straightConnector1">
            <a:avLst/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3B56266-96D7-9E90-7A84-5428F66BA692}"/>
              </a:ext>
            </a:extLst>
          </p:cNvPr>
          <p:cNvSpPr txBox="1"/>
          <p:nvPr/>
        </p:nvSpPr>
        <p:spPr>
          <a:xfrm>
            <a:off x="7263174" y="5223508"/>
            <a:ext cx="2015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Conditional Generation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7B2D197-ED4A-F1BF-4D10-1D7D4CAFAC2F}"/>
              </a:ext>
            </a:extLst>
          </p:cNvPr>
          <p:cNvSpPr txBox="1"/>
          <p:nvPr/>
        </p:nvSpPr>
        <p:spPr>
          <a:xfrm>
            <a:off x="367335" y="5115786"/>
            <a:ext cx="2095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dirty="0">
                <a:solidFill>
                  <a:schemeClr val="tx1"/>
                </a:solidFill>
              </a:rPr>
              <a:t>towards grass</a:t>
            </a:r>
          </a:p>
        </p:txBody>
      </p:sp>
    </p:spTree>
    <p:extLst>
      <p:ext uri="{BB962C8B-B14F-4D97-AF65-F5344CB8AC3E}">
        <p14:creationId xmlns:p14="http://schemas.microsoft.com/office/powerpoint/2010/main" val="1209742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C1BC8-2897-E285-B9F4-11CB6D6DD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A3CAF82-9B6B-EA4E-1996-58409B8DF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000" y="784800"/>
            <a:ext cx="6696000" cy="5991158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4334262-1563-4878-C6EC-6A360C21AC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Seite </a:t>
            </a:r>
            <a:fld id="{4CDCE16C-BB8B-41B6-BC70-61DAD202005A}" type="slidenum">
              <a:rPr lang="de-DE"/>
              <a:pPr>
                <a:spcAft>
                  <a:spcPts val="600"/>
                </a:spcAft>
              </a:pPr>
              <a:t>20</a:t>
            </a:fld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203A8EA-9DE0-F691-24A5-F44800B2F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000" y="784800"/>
            <a:ext cx="6695153" cy="5990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861CD4-6461-336F-4F7E-26AEF3F8A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8000" y="784800"/>
            <a:ext cx="6696000" cy="59911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5C29BA-0F2B-2A53-4EA9-011CA3CEC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8000" y="784800"/>
            <a:ext cx="6695153" cy="5990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BFAB86-72BC-2769-F999-0F38E37A5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8000" y="784800"/>
            <a:ext cx="6696000" cy="5991158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2DD9A2E4-FA4C-1638-7FF2-A3322B4FCA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823913"/>
            <a:ext cx="9648825" cy="94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kern="0" dirty="0" err="1"/>
              <a:t>Results</a:t>
            </a:r>
            <a:br>
              <a:rPr lang="de-DE" kern="0" dirty="0"/>
            </a:br>
            <a:r>
              <a:rPr lang="de-DE" sz="2400" b="0" i="1" kern="0" dirty="0"/>
              <a:t>Image-Text Retrieval</a:t>
            </a:r>
          </a:p>
        </p:txBody>
      </p:sp>
    </p:spTree>
    <p:extLst>
      <p:ext uri="{BB962C8B-B14F-4D97-AF65-F5344CB8AC3E}">
        <p14:creationId xmlns:p14="http://schemas.microsoft.com/office/powerpoint/2010/main" val="187556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4DAD6-5628-8FB9-B77B-8241B4759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CC578C-0DF3-2B9E-A3A5-37BAFE8C2A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Seite </a:t>
            </a:r>
            <a:fld id="{4CDCE16C-BB8B-41B6-BC70-61DAD202005A}" type="slidenum">
              <a:rPr lang="de-DE"/>
              <a:pPr>
                <a:spcAft>
                  <a:spcPts val="600"/>
                </a:spcAft>
              </a:pPr>
              <a:t>21</a:t>
            </a:fld>
            <a:endParaRPr lang="de-DE"/>
          </a:p>
        </p:txBody>
      </p:sp>
      <p:pic>
        <p:nvPicPr>
          <p:cNvPr id="7" name="Picture 6" descr="A collage of images of food and water&#10;&#10;Description automatically generated">
            <a:extLst>
              <a:ext uri="{FF2B5EF4-FFF2-40B4-BE49-F238E27FC236}">
                <a16:creationId xmlns:a16="http://schemas.microsoft.com/office/drawing/2014/main" id="{9F44A61B-6D68-A488-F1B8-B02E3CA508F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280" y="2610512"/>
            <a:ext cx="4996024" cy="35657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4D319E-D0FD-E8FE-AB2D-ABD6726960EA}"/>
              </a:ext>
            </a:extLst>
          </p:cNvPr>
          <p:cNvSpPr txBox="1"/>
          <p:nvPr/>
        </p:nvSpPr>
        <p:spPr>
          <a:xfrm rot="1162038">
            <a:off x="5588591" y="2221785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tx1"/>
                </a:solidFill>
              </a:rPr>
              <a:t>DEMO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8AE2EC0-BF2F-1664-F995-5C8485468F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823913"/>
            <a:ext cx="9648825" cy="94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kern="0" dirty="0" err="1"/>
              <a:t>Results</a:t>
            </a:r>
            <a:br>
              <a:rPr lang="de-DE" kern="0" dirty="0"/>
            </a:br>
            <a:r>
              <a:rPr lang="de-DE" sz="2400" b="0" i="1" kern="0" dirty="0"/>
              <a:t>Image-Text Retrieval</a:t>
            </a:r>
          </a:p>
        </p:txBody>
      </p:sp>
    </p:spTree>
    <p:extLst>
      <p:ext uri="{BB962C8B-B14F-4D97-AF65-F5344CB8AC3E}">
        <p14:creationId xmlns:p14="http://schemas.microsoft.com/office/powerpoint/2010/main" val="980624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009BD-00B5-7402-DC92-09B3302D1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24A1BBD-8F27-70A0-12B0-85B8C34ACF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22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4998D6E0-7D62-FA5E-C04C-A6B2E8C270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br>
              <a:rPr lang="de-DE" dirty="0"/>
            </a:br>
            <a:r>
              <a:rPr lang="de-DE" sz="2400" b="0" i="1" dirty="0" err="1"/>
              <a:t>Unimodal</a:t>
            </a:r>
            <a:r>
              <a:rPr lang="de-DE" sz="2400" b="0" i="1" dirty="0"/>
              <a:t> Performance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03F75F-F0DD-41F2-2D20-9629EAC5E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220" y="1837155"/>
            <a:ext cx="6481364" cy="455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762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EA6C0-A84B-A4C3-A7EA-6214E1F74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C2CD4F-2CB6-BCBE-CC78-BF6936D225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23</a:t>
            </a:fld>
            <a:endParaRPr lang="de-D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4E7EBD-4333-84DA-AFF4-F2ACB2272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449" y="155079"/>
            <a:ext cx="3214910" cy="22607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6B4E6A-DE9A-E5F6-D197-CA9DCDAA3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200" y="1405095"/>
            <a:ext cx="6210350" cy="55606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3DFBFB-B5FC-4007-67DB-5B67F30A1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6200" y="1405095"/>
            <a:ext cx="6210350" cy="55606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F801CA-8911-B97E-9DFC-6AF62357DE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6200" y="1405094"/>
            <a:ext cx="6210350" cy="55606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E62D4F-717A-8DF5-E432-A20E488651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6200" y="1405094"/>
            <a:ext cx="6210350" cy="5560605"/>
          </a:xfrm>
          <a:prstGeom prst="rect">
            <a:avLst/>
          </a:prstGeom>
        </p:spPr>
      </p:pic>
      <p:sp>
        <p:nvSpPr>
          <p:cNvPr id="9218" name="Rectangle 2">
            <a:extLst>
              <a:ext uri="{FF2B5EF4-FFF2-40B4-BE49-F238E27FC236}">
                <a16:creationId xmlns:a16="http://schemas.microsoft.com/office/drawing/2014/main" id="{FE4C78E5-DB96-DB0F-17DF-62DE653A3E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br>
              <a:rPr lang="de-DE" dirty="0"/>
            </a:br>
            <a:r>
              <a:rPr lang="de-DE" sz="2400" b="0" i="1" dirty="0" err="1"/>
              <a:t>Unimodal</a:t>
            </a:r>
            <a:r>
              <a:rPr lang="de-DE" sz="2400" b="0" i="1" dirty="0"/>
              <a:t> Performance</a:t>
            </a:r>
          </a:p>
        </p:txBody>
      </p:sp>
    </p:spTree>
    <p:extLst>
      <p:ext uri="{BB962C8B-B14F-4D97-AF65-F5344CB8AC3E}">
        <p14:creationId xmlns:p14="http://schemas.microsoft.com/office/powerpoint/2010/main" val="39544804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CA894-21A1-A09E-34A4-ACE4CE627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61E30F-60F7-3D37-98B0-7332CF0C0E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24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97CA599F-E49B-F3A5-9ADE-43B28BAA88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br>
              <a:rPr lang="de-DE" dirty="0"/>
            </a:br>
            <a:r>
              <a:rPr lang="de-DE" sz="2400" b="0" i="1" dirty="0" err="1"/>
              <a:t>Unimodal</a:t>
            </a:r>
            <a:r>
              <a:rPr lang="de-DE" sz="2400" b="0" i="1" dirty="0"/>
              <a:t> Performance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B8A67E-BA14-968C-4A13-4532AF569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449" y="155079"/>
            <a:ext cx="3214910" cy="22607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43B72E-CC91-9A9B-DDD3-259177F8E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421" y="1438275"/>
            <a:ext cx="6916079" cy="54530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24CD23-98C0-E370-BDC8-7123858E7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2421" y="1438275"/>
            <a:ext cx="6916079" cy="54530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703A14-929F-1F59-B986-312A185AD5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2421" y="1438275"/>
            <a:ext cx="6916079" cy="54530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A251A4-0DEC-7EB6-D068-D1398E9CA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2421" y="1438275"/>
            <a:ext cx="6916079" cy="545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4931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FE567-13F9-422B-3133-233B31BB4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871FB8-8D41-7353-A3B4-58BB7D4F30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25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32B66BAC-A04E-0C3D-FA92-1C4E528D0F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br>
              <a:rPr lang="de-DE" dirty="0"/>
            </a:br>
            <a:r>
              <a:rPr lang="de-DE" sz="2400" b="0" i="1" dirty="0" err="1"/>
              <a:t>Unimodal</a:t>
            </a:r>
            <a:r>
              <a:rPr lang="de-DE" sz="2400" b="0" i="1" dirty="0"/>
              <a:t> Performance – Future </a:t>
            </a:r>
            <a:r>
              <a:rPr lang="de-DE" sz="2400" b="0" i="1" dirty="0" err="1"/>
              <a:t>work</a:t>
            </a:r>
            <a:endParaRPr lang="de-DE" sz="2400" b="0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55FBFE-FC36-6A21-6762-DCE633504130}"/>
              </a:ext>
            </a:extLst>
          </p:cNvPr>
          <p:cNvSpPr/>
          <p:nvPr/>
        </p:nvSpPr>
        <p:spPr bwMode="auto">
          <a:xfrm>
            <a:off x="3834490" y="2784270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4D33053-CEC4-8512-AE99-DC84C10BB513}"/>
              </a:ext>
            </a:extLst>
          </p:cNvPr>
          <p:cNvSpPr/>
          <p:nvPr/>
        </p:nvSpPr>
        <p:spPr bwMode="auto">
          <a:xfrm>
            <a:off x="3978510" y="4494962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Image Encoder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76A577-913F-36B1-09E9-2558A82AF2A9}"/>
              </a:ext>
            </a:extLst>
          </p:cNvPr>
          <p:cNvSpPr/>
          <p:nvPr/>
        </p:nvSpPr>
        <p:spPr bwMode="auto">
          <a:xfrm>
            <a:off x="5229634" y="4494962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Text Encoder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EBDDC6-E178-AD9A-A5B9-9E2227867C5F}"/>
              </a:ext>
            </a:extLst>
          </p:cNvPr>
          <p:cNvSpPr/>
          <p:nvPr/>
        </p:nvSpPr>
        <p:spPr bwMode="auto">
          <a:xfrm rot="16200000">
            <a:off x="4458681" y="3813571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337ADD-0153-B413-3625-3644D7269099}"/>
              </a:ext>
            </a:extLst>
          </p:cNvPr>
          <p:cNvSpPr/>
          <p:nvPr/>
        </p:nvSpPr>
        <p:spPr bwMode="auto">
          <a:xfrm rot="16200000">
            <a:off x="5709805" y="3831273"/>
            <a:ext cx="89711" cy="566097"/>
          </a:xfrm>
          <a:prstGeom prst="rect">
            <a:avLst/>
          </a:prstGeom>
          <a:solidFill>
            <a:srgbClr val="BAC8D3"/>
          </a:solidFill>
          <a:ln w="9525" cap="flat" cmpd="sng" algn="ctr">
            <a:solidFill>
              <a:srgbClr val="23445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D8B900F-C8A4-2201-7731-66E658F2385C}"/>
              </a:ext>
            </a:extLst>
          </p:cNvPr>
          <p:cNvSpPr/>
          <p:nvPr/>
        </p:nvSpPr>
        <p:spPr bwMode="auto">
          <a:xfrm>
            <a:off x="4605643" y="3065261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290E4A-8789-FA65-E5B2-69E523FEC268}"/>
              </a:ext>
            </a:extLst>
          </p:cNvPr>
          <p:cNvSpPr/>
          <p:nvPr/>
        </p:nvSpPr>
        <p:spPr bwMode="auto">
          <a:xfrm rot="16200000">
            <a:off x="5085814" y="1992175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7550A3-CAA6-991C-986E-5C4EB6025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488" y="5857057"/>
            <a:ext cx="566097" cy="5660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E25B00-BDDC-B95A-2BD3-A727AE14C689}"/>
              </a:ext>
            </a:extLst>
          </p:cNvPr>
          <p:cNvSpPr txBox="1"/>
          <p:nvPr/>
        </p:nvSpPr>
        <p:spPr>
          <a:xfrm>
            <a:off x="4905709" y="5924663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1487CE-536C-E68F-1F65-3BB3CE7EB256}"/>
              </a:ext>
            </a:extLst>
          </p:cNvPr>
          <p:cNvCxnSpPr/>
          <p:nvPr/>
        </p:nvCxnSpPr>
        <p:spPr bwMode="auto">
          <a:xfrm flipV="1">
            <a:off x="4503536" y="5520650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A85059-6C97-F5F8-6655-829513739C6D}"/>
              </a:ext>
            </a:extLst>
          </p:cNvPr>
          <p:cNvCxnSpPr/>
          <p:nvPr/>
        </p:nvCxnSpPr>
        <p:spPr bwMode="auto">
          <a:xfrm flipV="1">
            <a:off x="5754659" y="554102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F6AF31-F001-2979-33F9-3DFFAE48E9F8}"/>
              </a:ext>
            </a:extLst>
          </p:cNvPr>
          <p:cNvCxnSpPr/>
          <p:nvPr/>
        </p:nvCxnSpPr>
        <p:spPr bwMode="auto">
          <a:xfrm flipV="1">
            <a:off x="5754659" y="5127444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2FAAD0-DA16-A574-33E0-4B6371940EE8}"/>
              </a:ext>
            </a:extLst>
          </p:cNvPr>
          <p:cNvCxnSpPr/>
          <p:nvPr/>
        </p:nvCxnSpPr>
        <p:spPr bwMode="auto">
          <a:xfrm flipV="1">
            <a:off x="4503536" y="5127443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C38197-D08C-27EE-C468-7629A6740BBA}"/>
              </a:ext>
            </a:extLst>
          </p:cNvPr>
          <p:cNvCxnSpPr/>
          <p:nvPr/>
        </p:nvCxnSpPr>
        <p:spPr bwMode="auto">
          <a:xfrm flipV="1">
            <a:off x="4489501" y="421790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6A4ED3-A763-A09A-A6C9-6243B8336580}"/>
              </a:ext>
            </a:extLst>
          </p:cNvPr>
          <p:cNvCxnSpPr/>
          <p:nvPr/>
        </p:nvCxnSpPr>
        <p:spPr bwMode="auto">
          <a:xfrm flipV="1">
            <a:off x="5754659" y="421790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E08E3B-AD30-03D3-6D0D-BA2B9F63EA9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62730" y="3697743"/>
            <a:ext cx="191929" cy="35402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1C26CB9-C69A-878C-EFFE-AD1018CB41CB}"/>
              </a:ext>
            </a:extLst>
          </p:cNvPr>
          <p:cNvCxnSpPr>
            <a:cxnSpLocks/>
          </p:cNvCxnSpPr>
          <p:nvPr/>
        </p:nvCxnSpPr>
        <p:spPr bwMode="auto">
          <a:xfrm flipV="1">
            <a:off x="4503536" y="3692084"/>
            <a:ext cx="195074" cy="3268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0E9F4E9-F900-47F3-7A32-2264187DC5A3}"/>
              </a:ext>
            </a:extLst>
          </p:cNvPr>
          <p:cNvCxnSpPr>
            <a:cxnSpLocks/>
          </p:cNvCxnSpPr>
          <p:nvPr/>
        </p:nvCxnSpPr>
        <p:spPr bwMode="auto">
          <a:xfrm flipV="1">
            <a:off x="5135256" y="2413235"/>
            <a:ext cx="0" cy="509562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51B61E1-C2A2-05AB-2FE2-B5DC01193BAC}"/>
              </a:ext>
            </a:extLst>
          </p:cNvPr>
          <p:cNvCxnSpPr>
            <a:cxnSpLocks/>
          </p:cNvCxnSpPr>
          <p:nvPr/>
        </p:nvCxnSpPr>
        <p:spPr bwMode="auto">
          <a:xfrm flipV="1">
            <a:off x="5132455" y="1909165"/>
            <a:ext cx="0" cy="221235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BF02581-208D-ABFB-69BE-78F34EAA5EF6}"/>
              </a:ext>
            </a:extLst>
          </p:cNvPr>
          <p:cNvSpPr txBox="1"/>
          <p:nvPr/>
        </p:nvSpPr>
        <p:spPr>
          <a:xfrm>
            <a:off x="3239773" y="1557246"/>
            <a:ext cx="3781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Contrastive Loss &amp; Knowledge Distillation</a:t>
            </a:r>
          </a:p>
        </p:txBody>
      </p:sp>
    </p:spTree>
    <p:extLst>
      <p:ext uri="{BB962C8B-B14F-4D97-AF65-F5344CB8AC3E}">
        <p14:creationId xmlns:p14="http://schemas.microsoft.com/office/powerpoint/2010/main" val="1391065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05300-4CB5-01D7-7531-2E0BB373B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5A28EF5-A1CE-74AB-2248-6A6CDF8808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26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5C9AF1B3-D1E6-3F4E-0751-B8B66A90B1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br>
              <a:rPr lang="de-DE" dirty="0"/>
            </a:br>
            <a:r>
              <a:rPr lang="de-DE" sz="2400" b="0" i="1" dirty="0" err="1"/>
              <a:t>Unimodal</a:t>
            </a:r>
            <a:r>
              <a:rPr lang="de-DE" sz="2400" b="0" i="1" dirty="0"/>
              <a:t> Performance – Future </a:t>
            </a:r>
            <a:r>
              <a:rPr lang="de-DE" sz="2400" b="0" i="1" dirty="0" err="1"/>
              <a:t>work</a:t>
            </a:r>
            <a:endParaRPr lang="de-DE" sz="2400" b="0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168552-6E4A-06F7-3739-CEA41429A055}"/>
              </a:ext>
            </a:extLst>
          </p:cNvPr>
          <p:cNvSpPr/>
          <p:nvPr/>
        </p:nvSpPr>
        <p:spPr bwMode="auto">
          <a:xfrm>
            <a:off x="3834490" y="2784270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DCB1830-49D7-C714-DDF8-4CC132807F61}"/>
              </a:ext>
            </a:extLst>
          </p:cNvPr>
          <p:cNvSpPr/>
          <p:nvPr/>
        </p:nvSpPr>
        <p:spPr bwMode="auto">
          <a:xfrm>
            <a:off x="3978510" y="4494962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Image Encoder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04EEFE6-6914-7F12-2F7A-27F981C846A9}"/>
              </a:ext>
            </a:extLst>
          </p:cNvPr>
          <p:cNvSpPr/>
          <p:nvPr/>
        </p:nvSpPr>
        <p:spPr bwMode="auto">
          <a:xfrm>
            <a:off x="5229634" y="4494962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Text Encoder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9BEABE-AE74-B237-5BC3-CE36F96DDC8E}"/>
              </a:ext>
            </a:extLst>
          </p:cNvPr>
          <p:cNvSpPr/>
          <p:nvPr/>
        </p:nvSpPr>
        <p:spPr bwMode="auto">
          <a:xfrm rot="16200000">
            <a:off x="4458681" y="3813571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52D27C-0F3F-5BF1-8A13-9F07ECF6F267}"/>
              </a:ext>
            </a:extLst>
          </p:cNvPr>
          <p:cNvSpPr/>
          <p:nvPr/>
        </p:nvSpPr>
        <p:spPr bwMode="auto">
          <a:xfrm rot="16200000">
            <a:off x="5709805" y="3831273"/>
            <a:ext cx="89711" cy="566097"/>
          </a:xfrm>
          <a:prstGeom prst="rect">
            <a:avLst/>
          </a:prstGeom>
          <a:solidFill>
            <a:srgbClr val="BAC8D3"/>
          </a:solidFill>
          <a:ln w="9525" cap="flat" cmpd="sng" algn="ctr">
            <a:solidFill>
              <a:srgbClr val="23445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B7BD6F4-F6F5-9BF3-6801-B393B29B9D0B}"/>
              </a:ext>
            </a:extLst>
          </p:cNvPr>
          <p:cNvSpPr/>
          <p:nvPr/>
        </p:nvSpPr>
        <p:spPr bwMode="auto">
          <a:xfrm>
            <a:off x="4605643" y="3065261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F57C8F-DECB-B5EE-6C14-DD81B56AE8D9}"/>
              </a:ext>
            </a:extLst>
          </p:cNvPr>
          <p:cNvSpPr/>
          <p:nvPr/>
        </p:nvSpPr>
        <p:spPr bwMode="auto">
          <a:xfrm rot="16200000">
            <a:off x="5085814" y="1992175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26ABAC6-BCC5-8362-5B91-7E5984F1B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488" y="5857057"/>
            <a:ext cx="566097" cy="5660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F4B6D0-61C2-FEBD-A16C-C96D91AE69CF}"/>
              </a:ext>
            </a:extLst>
          </p:cNvPr>
          <p:cNvSpPr txBox="1"/>
          <p:nvPr/>
        </p:nvSpPr>
        <p:spPr>
          <a:xfrm>
            <a:off x="4905709" y="5924663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4D104D-1475-D680-B483-A890E43BEB8D}"/>
              </a:ext>
            </a:extLst>
          </p:cNvPr>
          <p:cNvCxnSpPr/>
          <p:nvPr/>
        </p:nvCxnSpPr>
        <p:spPr bwMode="auto">
          <a:xfrm flipV="1">
            <a:off x="4503536" y="5520650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905643F-A5C2-1542-73A2-C80FD8514829}"/>
              </a:ext>
            </a:extLst>
          </p:cNvPr>
          <p:cNvCxnSpPr/>
          <p:nvPr/>
        </p:nvCxnSpPr>
        <p:spPr bwMode="auto">
          <a:xfrm flipV="1">
            <a:off x="5754659" y="554102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24BE28C-B3E7-E097-B290-13D0C7E3F8A2}"/>
              </a:ext>
            </a:extLst>
          </p:cNvPr>
          <p:cNvCxnSpPr/>
          <p:nvPr/>
        </p:nvCxnSpPr>
        <p:spPr bwMode="auto">
          <a:xfrm flipV="1">
            <a:off x="5754659" y="5127444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94E4086-8575-D801-1FF0-E2582510D7B2}"/>
              </a:ext>
            </a:extLst>
          </p:cNvPr>
          <p:cNvCxnSpPr/>
          <p:nvPr/>
        </p:nvCxnSpPr>
        <p:spPr bwMode="auto">
          <a:xfrm flipV="1">
            <a:off x="4503536" y="5127443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C0E050-DF10-5BF8-175F-5C3E4E3A5F1D}"/>
              </a:ext>
            </a:extLst>
          </p:cNvPr>
          <p:cNvCxnSpPr/>
          <p:nvPr/>
        </p:nvCxnSpPr>
        <p:spPr bwMode="auto">
          <a:xfrm flipV="1">
            <a:off x="4489501" y="421790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40AFF97-8B6F-1245-D7FA-58116769DFCE}"/>
              </a:ext>
            </a:extLst>
          </p:cNvPr>
          <p:cNvCxnSpPr/>
          <p:nvPr/>
        </p:nvCxnSpPr>
        <p:spPr bwMode="auto">
          <a:xfrm flipV="1">
            <a:off x="5754659" y="421790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286A142-D5E6-DF60-A20D-B31AE23131A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62730" y="3697743"/>
            <a:ext cx="191929" cy="35402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7D10AFE-0E4F-C5D8-D7F2-6EFD94303D0B}"/>
              </a:ext>
            </a:extLst>
          </p:cNvPr>
          <p:cNvCxnSpPr>
            <a:cxnSpLocks/>
          </p:cNvCxnSpPr>
          <p:nvPr/>
        </p:nvCxnSpPr>
        <p:spPr bwMode="auto">
          <a:xfrm flipV="1">
            <a:off x="4503536" y="3692084"/>
            <a:ext cx="195074" cy="3268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25411D9-8A43-5585-9929-E7DDE07996DC}"/>
              </a:ext>
            </a:extLst>
          </p:cNvPr>
          <p:cNvCxnSpPr>
            <a:cxnSpLocks/>
          </p:cNvCxnSpPr>
          <p:nvPr/>
        </p:nvCxnSpPr>
        <p:spPr bwMode="auto">
          <a:xfrm flipV="1">
            <a:off x="5135256" y="2413235"/>
            <a:ext cx="0" cy="509562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752C167-FB2E-4319-05C3-49F8161C5E33}"/>
              </a:ext>
            </a:extLst>
          </p:cNvPr>
          <p:cNvCxnSpPr>
            <a:cxnSpLocks/>
          </p:cNvCxnSpPr>
          <p:nvPr/>
        </p:nvCxnSpPr>
        <p:spPr bwMode="auto">
          <a:xfrm flipV="1">
            <a:off x="5132455" y="1909165"/>
            <a:ext cx="0" cy="221235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F1FE09E-B98B-DC23-5EF8-EBC798C98B5A}"/>
              </a:ext>
            </a:extLst>
          </p:cNvPr>
          <p:cNvSpPr txBox="1"/>
          <p:nvPr/>
        </p:nvSpPr>
        <p:spPr>
          <a:xfrm>
            <a:off x="3239773" y="1557246"/>
            <a:ext cx="3781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Contrastive Loss &amp; Knowledge Distillation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C5B301C-AE4A-5CD7-346C-FA9EB4ECB9F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330420" y="3764135"/>
            <a:ext cx="839344" cy="305330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F9080F2-8212-77C5-0A86-A682DC0DB620}"/>
              </a:ext>
            </a:extLst>
          </p:cNvPr>
          <p:cNvSpPr txBox="1"/>
          <p:nvPr/>
        </p:nvSpPr>
        <p:spPr>
          <a:xfrm>
            <a:off x="695582" y="3473647"/>
            <a:ext cx="2791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Image-specific </a:t>
            </a:r>
            <a:r>
              <a:rPr lang="en-US" b="1" dirty="0">
                <a:solidFill>
                  <a:schemeClr val="tx1"/>
                </a:solidFill>
              </a:rPr>
              <a:t>pretraining</a:t>
            </a:r>
            <a:r>
              <a:rPr lang="en-US" dirty="0">
                <a:solidFill>
                  <a:schemeClr val="tx1"/>
                </a:solidFill>
              </a:rPr>
              <a:t> tasks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7D7920-D65D-C379-973B-79145BBD86D8}"/>
              </a:ext>
            </a:extLst>
          </p:cNvPr>
          <p:cNvSpPr txBox="1"/>
          <p:nvPr/>
        </p:nvSpPr>
        <p:spPr>
          <a:xfrm>
            <a:off x="6663989" y="3473647"/>
            <a:ext cx="2622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Text-specific </a:t>
            </a:r>
            <a:r>
              <a:rPr lang="en-US" b="1" dirty="0">
                <a:solidFill>
                  <a:schemeClr val="tx1"/>
                </a:solidFill>
              </a:rPr>
              <a:t>pretraining</a:t>
            </a:r>
            <a:r>
              <a:rPr lang="en-US" dirty="0">
                <a:solidFill>
                  <a:schemeClr val="tx1"/>
                </a:solidFill>
              </a:rPr>
              <a:t> tasks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87735F-6694-11A3-A578-16C25D995FDF}"/>
              </a:ext>
            </a:extLst>
          </p:cNvPr>
          <p:cNvCxnSpPr>
            <a:cxnSpLocks/>
          </p:cNvCxnSpPr>
          <p:nvPr/>
        </p:nvCxnSpPr>
        <p:spPr bwMode="auto">
          <a:xfrm flipV="1">
            <a:off x="6091576" y="3808991"/>
            <a:ext cx="839344" cy="305330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1042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D3C8D-873C-73A5-FCC2-D5677577E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949D8E-3740-F543-2A32-56C494E0D6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27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625892F0-DB13-4DDD-1998-B354640D97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br>
              <a:rPr lang="de-DE" dirty="0"/>
            </a:br>
            <a:r>
              <a:rPr lang="de-DE" sz="2400" b="0" i="1" dirty="0"/>
              <a:t>Visual </a:t>
            </a:r>
            <a:r>
              <a:rPr lang="de-DE" sz="2400" b="0" i="1" dirty="0" err="1"/>
              <a:t>Reasoning</a:t>
            </a:r>
            <a:r>
              <a:rPr lang="de-DE" sz="2400" b="0" i="1" dirty="0"/>
              <a:t> – NLVR2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7D83AE-E2A6-50A2-9873-DEAEED5EF6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1432" r="50000" b="33288"/>
          <a:stretch/>
        </p:blipFill>
        <p:spPr>
          <a:xfrm>
            <a:off x="1625838" y="2557254"/>
            <a:ext cx="6954250" cy="24483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2BA24B-6779-6020-8AE8-CD2B731D26E4}"/>
              </a:ext>
            </a:extLst>
          </p:cNvPr>
          <p:cNvSpPr txBox="1"/>
          <p:nvPr/>
        </p:nvSpPr>
        <p:spPr>
          <a:xfrm rot="882338">
            <a:off x="6974003" y="322501"/>
            <a:ext cx="2313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Visual Question Answering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42521F-12F9-CA05-A42A-535F69946730}"/>
              </a:ext>
            </a:extLst>
          </p:cNvPr>
          <p:cNvSpPr txBox="1"/>
          <p:nvPr/>
        </p:nvSpPr>
        <p:spPr>
          <a:xfrm rot="20541298">
            <a:off x="5112271" y="499282"/>
            <a:ext cx="1587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Image Captioning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6B58F0-9C9A-AB91-F5A8-41A753AD963B}"/>
              </a:ext>
            </a:extLst>
          </p:cNvPr>
          <p:cNvSpPr txBox="1"/>
          <p:nvPr/>
        </p:nvSpPr>
        <p:spPr>
          <a:xfrm rot="431189">
            <a:off x="6440331" y="847973"/>
            <a:ext cx="1277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Text-to-Image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A9F2EA-32E5-8DA2-173B-B715F822EF8D}"/>
              </a:ext>
            </a:extLst>
          </p:cNvPr>
          <p:cNvSpPr txBox="1"/>
          <p:nvPr/>
        </p:nvSpPr>
        <p:spPr>
          <a:xfrm rot="20541943">
            <a:off x="8115847" y="1120783"/>
            <a:ext cx="1576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Visual Reasoning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F03332-4891-B850-602C-73E1467EFE45}"/>
              </a:ext>
            </a:extLst>
          </p:cNvPr>
          <p:cNvSpPr/>
          <p:nvPr/>
        </p:nvSpPr>
        <p:spPr bwMode="auto">
          <a:xfrm>
            <a:off x="7731840" y="4501525"/>
            <a:ext cx="1172011" cy="79211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45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BDBCE-5F01-4E2D-9C00-02480C71E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C9FF5D-0FF6-65EA-6F9E-52AA3B8C81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Seite </a:t>
            </a:r>
            <a:fld id="{4CDCE16C-BB8B-41B6-BC70-61DAD202005A}" type="slidenum">
              <a:rPr lang="de-DE"/>
              <a:pPr>
                <a:spcAft>
                  <a:spcPts val="600"/>
                </a:spcAft>
              </a:pPr>
              <a:t>28</a:t>
            </a:fld>
            <a:endParaRPr lang="de-DE"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D1DB0EE3-693B-A32E-A183-66EB391F18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 dirty="0" err="1"/>
              <a:t>Conclusion</a:t>
            </a:r>
            <a:br>
              <a:rPr lang="de-DE" dirty="0"/>
            </a:br>
            <a:r>
              <a:rPr lang="de-DE" sz="2400" b="0" i="1" dirty="0"/>
              <a:t>Research </a:t>
            </a:r>
            <a:r>
              <a:rPr lang="de-DE" sz="2400" b="0" i="1" dirty="0" err="1"/>
              <a:t>Objectives</a:t>
            </a:r>
            <a:endParaRPr lang="de-DE" sz="2400" b="0" i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642A112-203A-4618-B605-0FDC3BE752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57137"/>
              </p:ext>
            </p:extLst>
          </p:nvPr>
        </p:nvGraphicFramePr>
        <p:xfrm>
          <a:off x="2466300" y="2341225"/>
          <a:ext cx="5760800" cy="31365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0200">
                  <a:extLst>
                    <a:ext uri="{9D8B030D-6E8A-4147-A177-3AD203B41FA5}">
                      <a16:colId xmlns:a16="http://schemas.microsoft.com/office/drawing/2014/main" val="337414909"/>
                    </a:ext>
                  </a:extLst>
                </a:gridCol>
                <a:gridCol w="1440200">
                  <a:extLst>
                    <a:ext uri="{9D8B030D-6E8A-4147-A177-3AD203B41FA5}">
                      <a16:colId xmlns:a16="http://schemas.microsoft.com/office/drawing/2014/main" val="197123802"/>
                    </a:ext>
                  </a:extLst>
                </a:gridCol>
                <a:gridCol w="1440200">
                  <a:extLst>
                    <a:ext uri="{9D8B030D-6E8A-4147-A177-3AD203B41FA5}">
                      <a16:colId xmlns:a16="http://schemas.microsoft.com/office/drawing/2014/main" val="2000693800"/>
                    </a:ext>
                  </a:extLst>
                </a:gridCol>
                <a:gridCol w="1440200">
                  <a:extLst>
                    <a:ext uri="{9D8B030D-6E8A-4147-A177-3AD203B41FA5}">
                      <a16:colId xmlns:a16="http://schemas.microsoft.com/office/drawing/2014/main" val="174121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Approach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# Params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Training data (Image-Text pairs)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/>
                        <a:t>Estim</a:t>
                      </a:r>
                      <a:r>
                        <a:rPr lang="en-US" sz="1200" b="1" dirty="0"/>
                        <a:t>. Costs ($)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2696262"/>
                  </a:ext>
                </a:extLst>
              </a:tr>
              <a:tr h="58409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CLIP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428M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400M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&gt;77k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3020072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VLMo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562M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&gt;&gt;10k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9301408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CoCa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2.1B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&gt;3B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&gt;350k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5328538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Ours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117M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3.3M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8398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0425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93EDB-B3E8-A985-2A50-A916AE7E6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181B122-DC7A-C0B9-F97A-581C6FD350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Seite </a:t>
            </a:r>
            <a:fld id="{4CDCE16C-BB8B-41B6-BC70-61DAD202005A}" type="slidenum">
              <a:rPr lang="de-DE"/>
              <a:pPr>
                <a:spcAft>
                  <a:spcPts val="600"/>
                </a:spcAft>
              </a:pPr>
              <a:t>29</a:t>
            </a:fld>
            <a:endParaRPr lang="de-DE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54FCC47-1FB9-0ADF-0A81-84581F7613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152637"/>
              </p:ext>
            </p:extLst>
          </p:nvPr>
        </p:nvGraphicFramePr>
        <p:xfrm>
          <a:off x="1098110" y="2394728"/>
          <a:ext cx="5688790" cy="27733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6264">
                  <a:extLst>
                    <a:ext uri="{9D8B030D-6E8A-4147-A177-3AD203B41FA5}">
                      <a16:colId xmlns:a16="http://schemas.microsoft.com/office/drawing/2014/main" val="337414909"/>
                    </a:ext>
                  </a:extLst>
                </a:gridCol>
                <a:gridCol w="1416196">
                  <a:extLst>
                    <a:ext uri="{9D8B030D-6E8A-4147-A177-3AD203B41FA5}">
                      <a16:colId xmlns:a16="http://schemas.microsoft.com/office/drawing/2014/main" val="197123802"/>
                    </a:ext>
                  </a:extLst>
                </a:gridCol>
                <a:gridCol w="2376330">
                  <a:extLst>
                    <a:ext uri="{9D8B030D-6E8A-4147-A177-3AD203B41FA5}">
                      <a16:colId xmlns:a16="http://schemas.microsoft.com/office/drawing/2014/main" val="20006938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Criterion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Fulfilled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Note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2696262"/>
                  </a:ext>
                </a:extLst>
              </a:tr>
              <a:tr h="58409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End-to-end</a:t>
                      </a:r>
                    </a:p>
                    <a:p>
                      <a:pPr algn="ctr"/>
                      <a:r>
                        <a:rPr lang="en-US" sz="1200" dirty="0"/>
                        <a:t>Self-supervised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All pretrained components 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3020072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Smaller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Less than </a:t>
                      </a:r>
                      <a:r>
                        <a:rPr lang="en-US" sz="1200" b="1" dirty="0"/>
                        <a:t>half the size</a:t>
                      </a:r>
                    </a:p>
                    <a:p>
                      <a:pPr algn="ctr"/>
                      <a:r>
                        <a:rPr lang="en-US" sz="1200" dirty="0"/>
                        <a:t>to which we compare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9301408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Cheaper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Training costs $15,</a:t>
                      </a:r>
                    </a:p>
                    <a:p>
                      <a:pPr algn="ctr"/>
                      <a:r>
                        <a:rPr lang="en-US" sz="1200" dirty="0"/>
                        <a:t>&lt; $20 with finetuning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5328538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Competitive in</a:t>
                      </a:r>
                    </a:p>
                    <a:p>
                      <a:pPr algn="ctr"/>
                      <a:r>
                        <a:rPr lang="en-US" sz="1200" dirty="0"/>
                        <a:t>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✅/❌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On some metrics,</a:t>
                      </a:r>
                    </a:p>
                    <a:p>
                      <a:pPr algn="ctr"/>
                      <a:r>
                        <a:rPr lang="en-US" sz="1200" dirty="0"/>
                        <a:t>fairness of comparison debatable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802275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39637E9-4A82-7CAE-CDEF-D338B7C54F88}"/>
              </a:ext>
            </a:extLst>
          </p:cNvPr>
          <p:cNvSpPr txBox="1"/>
          <p:nvPr/>
        </p:nvSpPr>
        <p:spPr>
          <a:xfrm>
            <a:off x="7678600" y="3349365"/>
            <a:ext cx="2452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99.84% </a:t>
            </a:r>
            <a:r>
              <a:rPr lang="en-US" dirty="0">
                <a:solidFill>
                  <a:schemeClr val="tx1"/>
                </a:solidFill>
              </a:rPr>
              <a:t>cheaper than </a:t>
            </a:r>
            <a:r>
              <a:rPr lang="en-US" dirty="0" err="1">
                <a:solidFill>
                  <a:schemeClr val="tx1"/>
                </a:solidFill>
              </a:rPr>
              <a:t>VLMo</a:t>
            </a:r>
            <a:r>
              <a:rPr lang="en-US" dirty="0">
                <a:solidFill>
                  <a:schemeClr val="tx1"/>
                </a:solidFill>
              </a:rPr>
              <a:t>,</a:t>
            </a:r>
          </a:p>
          <a:p>
            <a:r>
              <a:rPr lang="en-US" b="1" dirty="0">
                <a:solidFill>
                  <a:schemeClr val="tx1"/>
                </a:solidFill>
              </a:rPr>
              <a:t>99.98% </a:t>
            </a:r>
            <a:r>
              <a:rPr lang="en-US" dirty="0">
                <a:solidFill>
                  <a:schemeClr val="tx1"/>
                </a:solidFill>
              </a:rPr>
              <a:t>cheaper than CLIP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3D982D-4AEE-C716-4828-3FCE90FC2BD7}"/>
              </a:ext>
            </a:extLst>
          </p:cNvPr>
          <p:cNvCxnSpPr>
            <a:cxnSpLocks/>
          </p:cNvCxnSpPr>
          <p:nvPr/>
        </p:nvCxnSpPr>
        <p:spPr bwMode="auto">
          <a:xfrm flipV="1">
            <a:off x="6426850" y="3690794"/>
            <a:ext cx="1251750" cy="432060"/>
          </a:xfrm>
          <a:prstGeom prst="line">
            <a:avLst/>
          </a:prstGeom>
          <a:ln w="12700">
            <a:prstDash val="sysDash"/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A3326C3-228B-2551-5B2A-F288FAD97719}"/>
              </a:ext>
            </a:extLst>
          </p:cNvPr>
          <p:cNvSpPr/>
          <p:nvPr/>
        </p:nvSpPr>
        <p:spPr bwMode="auto">
          <a:xfrm>
            <a:off x="3330420" y="2701275"/>
            <a:ext cx="792110" cy="5040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C8AEB9-3DB9-EECA-0063-90889C25EBAC}"/>
              </a:ext>
            </a:extLst>
          </p:cNvPr>
          <p:cNvSpPr/>
          <p:nvPr/>
        </p:nvSpPr>
        <p:spPr bwMode="auto">
          <a:xfrm>
            <a:off x="4482580" y="2701275"/>
            <a:ext cx="2160300" cy="5040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C4316E-40EB-FFDD-DD3A-6C0FA2158A95}"/>
              </a:ext>
            </a:extLst>
          </p:cNvPr>
          <p:cNvSpPr/>
          <p:nvPr/>
        </p:nvSpPr>
        <p:spPr bwMode="auto">
          <a:xfrm>
            <a:off x="3330420" y="3294739"/>
            <a:ext cx="792110" cy="5040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869AF8-1E96-AA83-E1CE-FDCABD1D8367}"/>
              </a:ext>
            </a:extLst>
          </p:cNvPr>
          <p:cNvSpPr/>
          <p:nvPr/>
        </p:nvSpPr>
        <p:spPr bwMode="auto">
          <a:xfrm>
            <a:off x="4482580" y="3294739"/>
            <a:ext cx="2160300" cy="5040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04C77B-BB5A-7814-EEA3-43624CB30FBE}"/>
              </a:ext>
            </a:extLst>
          </p:cNvPr>
          <p:cNvSpPr/>
          <p:nvPr/>
        </p:nvSpPr>
        <p:spPr bwMode="auto">
          <a:xfrm>
            <a:off x="3330420" y="3960213"/>
            <a:ext cx="686495" cy="5040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973765-7614-E0E9-8A23-C62FEEA7C7B9}"/>
              </a:ext>
            </a:extLst>
          </p:cNvPr>
          <p:cNvSpPr/>
          <p:nvPr/>
        </p:nvSpPr>
        <p:spPr bwMode="auto">
          <a:xfrm>
            <a:off x="4482580" y="3960213"/>
            <a:ext cx="1872260" cy="5040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9538FA-BC8D-7E95-757D-7FA9C4884818}"/>
              </a:ext>
            </a:extLst>
          </p:cNvPr>
          <p:cNvSpPr/>
          <p:nvPr/>
        </p:nvSpPr>
        <p:spPr bwMode="auto">
          <a:xfrm>
            <a:off x="3390528" y="4600829"/>
            <a:ext cx="686495" cy="5040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EB1052-1938-9B60-B31E-76FADBEF368A}"/>
              </a:ext>
            </a:extLst>
          </p:cNvPr>
          <p:cNvSpPr/>
          <p:nvPr/>
        </p:nvSpPr>
        <p:spPr bwMode="auto">
          <a:xfrm>
            <a:off x="4542688" y="4600829"/>
            <a:ext cx="1872260" cy="5040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F8D7DC92-55F3-1418-599D-6B3246512D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 dirty="0" err="1"/>
              <a:t>Conclusion</a:t>
            </a:r>
            <a:br>
              <a:rPr lang="de-DE" dirty="0"/>
            </a:br>
            <a:r>
              <a:rPr lang="de-DE" sz="2400" b="0" i="1" dirty="0"/>
              <a:t>Research </a:t>
            </a:r>
            <a:r>
              <a:rPr lang="de-DE" sz="2400" b="0" i="1" dirty="0" err="1"/>
              <a:t>Objectives</a:t>
            </a:r>
            <a:endParaRPr lang="de-DE" sz="2400" b="0" i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646B93-4F53-C8E3-718C-370E33168921}"/>
              </a:ext>
            </a:extLst>
          </p:cNvPr>
          <p:cNvSpPr txBox="1"/>
          <p:nvPr/>
        </p:nvSpPr>
        <p:spPr>
          <a:xfrm>
            <a:off x="954090" y="5731062"/>
            <a:ext cx="74235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Main issue: Very restricted in multimodal tasks, poor performance on unimodal tasks.</a:t>
            </a:r>
          </a:p>
        </p:txBody>
      </p:sp>
    </p:spTree>
    <p:extLst>
      <p:ext uri="{BB962C8B-B14F-4D97-AF65-F5344CB8AC3E}">
        <p14:creationId xmlns:p14="http://schemas.microsoft.com/office/powerpoint/2010/main" val="364492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3" grpId="0" animBg="1"/>
      <p:bldP spid="24" grpId="0" animBg="1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A2776-B4E4-997C-AEF2-B68C1FCA6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189E44-344A-1E1A-46E9-978C74FB9D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3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F1FF425B-ED5E-20F6-7C9A-D80A72A66C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  <a:endParaRPr lang="de-DE" sz="2400" b="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AB82A6-722D-A4E8-539F-DD0A34B1C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110" y="2196590"/>
            <a:ext cx="1117990" cy="111799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515E8B5-B784-7BD7-42A1-7638CD244F6F}"/>
              </a:ext>
            </a:extLst>
          </p:cNvPr>
          <p:cNvSpPr/>
          <p:nvPr/>
        </p:nvSpPr>
        <p:spPr bwMode="auto">
          <a:xfrm>
            <a:off x="3359982" y="3660689"/>
            <a:ext cx="1659900" cy="825227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DD0E5E-7DDD-4F28-D2A4-C2E686BDD2C3}"/>
              </a:ext>
            </a:extLst>
          </p:cNvPr>
          <p:cNvSpPr/>
          <p:nvPr/>
        </p:nvSpPr>
        <p:spPr bwMode="auto">
          <a:xfrm>
            <a:off x="6092822" y="2143499"/>
            <a:ext cx="144020" cy="1224170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E7BFA5C-45F6-3BEC-C143-87F8288FB018}"/>
              </a:ext>
            </a:extLst>
          </p:cNvPr>
          <p:cNvCxnSpPr>
            <a:cxnSpLocks/>
          </p:cNvCxnSpPr>
          <p:nvPr/>
        </p:nvCxnSpPr>
        <p:spPr bwMode="auto">
          <a:xfrm>
            <a:off x="2466300" y="2755584"/>
            <a:ext cx="893682" cy="905105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676203-C4BC-2439-487E-B77281AD12D3}"/>
              </a:ext>
            </a:extLst>
          </p:cNvPr>
          <p:cNvCxnSpPr>
            <a:cxnSpLocks/>
          </p:cNvCxnSpPr>
          <p:nvPr/>
        </p:nvCxnSpPr>
        <p:spPr bwMode="auto">
          <a:xfrm flipV="1">
            <a:off x="5130670" y="2755584"/>
            <a:ext cx="792110" cy="1317718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7C7E29F-527A-DB95-FDCC-48D7D68247F3}"/>
              </a:ext>
            </a:extLst>
          </p:cNvPr>
          <p:cNvSpPr/>
          <p:nvPr/>
        </p:nvSpPr>
        <p:spPr bwMode="auto">
          <a:xfrm>
            <a:off x="3360516" y="3660690"/>
            <a:ext cx="1659900" cy="825227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080E85-3995-0F0F-9C1A-E8B83FFAE8FC}"/>
              </a:ext>
            </a:extLst>
          </p:cNvPr>
          <p:cNvSpPr/>
          <p:nvPr/>
        </p:nvSpPr>
        <p:spPr bwMode="auto">
          <a:xfrm>
            <a:off x="6092822" y="4778938"/>
            <a:ext cx="144020" cy="1224170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353D46E-584B-489F-7A95-8D570DC940A2}"/>
              </a:ext>
            </a:extLst>
          </p:cNvPr>
          <p:cNvCxnSpPr>
            <a:cxnSpLocks/>
          </p:cNvCxnSpPr>
          <p:nvPr/>
        </p:nvCxnSpPr>
        <p:spPr bwMode="auto">
          <a:xfrm flipV="1">
            <a:off x="2466300" y="4485916"/>
            <a:ext cx="893682" cy="905107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61DA9CF-B074-20F5-6431-E76A11F96EE6}"/>
              </a:ext>
            </a:extLst>
          </p:cNvPr>
          <p:cNvCxnSpPr>
            <a:cxnSpLocks/>
          </p:cNvCxnSpPr>
          <p:nvPr/>
        </p:nvCxnSpPr>
        <p:spPr bwMode="auto">
          <a:xfrm>
            <a:off x="5130670" y="4073302"/>
            <a:ext cx="792110" cy="1317721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A7DC52E-60DC-A1EB-A41C-63C3CE42A3F9}"/>
              </a:ext>
            </a:extLst>
          </p:cNvPr>
          <p:cNvSpPr txBox="1"/>
          <p:nvPr/>
        </p:nvSpPr>
        <p:spPr>
          <a:xfrm>
            <a:off x="367335" y="5115786"/>
            <a:ext cx="2095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dirty="0">
                <a:solidFill>
                  <a:schemeClr val="tx1"/>
                </a:solidFill>
              </a:rPr>
              <a:t>towards grass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165D387-07A9-9099-2554-BD36C07D4F4E}"/>
              </a:ext>
            </a:extLst>
          </p:cNvPr>
          <p:cNvSpPr/>
          <p:nvPr/>
        </p:nvSpPr>
        <p:spPr bwMode="auto">
          <a:xfrm>
            <a:off x="3360516" y="3660690"/>
            <a:ext cx="1659900" cy="825227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Vision-Language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91246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7C825A45-7494-4182-9A4A-AB4F72FEBB3C}" type="slidenum">
              <a:rPr lang="de-DE"/>
              <a:pPr/>
              <a:t>30</a:t>
            </a:fld>
            <a:endParaRPr lang="de-DE"/>
          </a:p>
        </p:txBody>
      </p:sp>
      <p:sp>
        <p:nvSpPr>
          <p:cNvPr id="33796" name="Rectangle 4"/>
          <p:cNvSpPr>
            <a:spLocks noGrp="1" noChangeArrowheads="1"/>
          </p:cNvSpPr>
          <p:nvPr>
            <p:ph type="title"/>
          </p:nvPr>
        </p:nvSpPr>
        <p:spPr>
          <a:xfrm>
            <a:off x="522288" y="2111375"/>
            <a:ext cx="9648825" cy="949325"/>
          </a:xfrm>
        </p:spPr>
        <p:txBody>
          <a:bodyPr/>
          <a:lstStyle/>
          <a:p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Thank you for your attention</a:t>
            </a:r>
            <a:r>
              <a:rPr lang="en-US" dirty="0"/>
              <a:t>!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9308E-87DC-7BBA-2705-98E60A818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10C64F-BB46-4DBF-2C92-53CFF27D4F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Seite </a:t>
            </a:r>
            <a:fld id="{4CDCE16C-BB8B-41B6-BC70-61DAD202005A}" type="slidenum">
              <a:rPr lang="de-DE"/>
              <a:pPr>
                <a:spcAft>
                  <a:spcPts val="600"/>
                </a:spcAft>
              </a:pPr>
              <a:t>31</a:t>
            </a:fld>
            <a:endParaRPr lang="de-DE"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34889636-14A3-F753-AD23-CEC7ACCD24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 dirty="0" err="1"/>
              <a:t>Literature</a:t>
            </a:r>
            <a:endParaRPr lang="de-DE" sz="2400" b="0" i="1"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78B4F3E7-8337-934B-AD11-F699D875E0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138363"/>
            <a:ext cx="8424862" cy="452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875" indent="-268288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har char="•"/>
              <a:defRPr sz="1700">
                <a:solidFill>
                  <a:schemeClr val="tx1"/>
                </a:solidFill>
                <a:latin typeface="+mn-lt"/>
              </a:defRPr>
            </a:lvl2pPr>
            <a:lvl3pPr marL="627063" indent="-177800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3pPr>
            <a:lvl4pPr marL="1074738" indent="-174625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 i="1">
                <a:solidFill>
                  <a:schemeClr val="tx1"/>
                </a:solidFill>
                <a:latin typeface="+mn-lt"/>
              </a:defRPr>
            </a:lvl4pPr>
            <a:lvl5pPr marL="16160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5pPr>
            <a:lvl6pPr marL="20732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6pPr>
            <a:lvl7pPr marL="25304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7pPr>
            <a:lvl8pPr marL="29876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8pPr>
            <a:lvl9pPr marL="34448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sz="1200" kern="0" dirty="0"/>
              <a:t>T.-Y. Lin et al., “Microsoft COCO: Common Objects in Context,” in Computer Vision – ECCV 2014, D. Fleet, T. </a:t>
            </a:r>
            <a:r>
              <a:rPr lang="en-US" sz="1200" kern="0" dirty="0" err="1"/>
              <a:t>Pajdla</a:t>
            </a:r>
            <a:r>
              <a:rPr lang="en-US" sz="1200" kern="0" dirty="0"/>
              <a:t>, B. Schiele, and T. </a:t>
            </a:r>
            <a:r>
              <a:rPr lang="en-US" sz="1200" kern="0" dirty="0" err="1"/>
              <a:t>Tuytelaars</a:t>
            </a:r>
            <a:r>
              <a:rPr lang="en-US" sz="1200" kern="0" dirty="0"/>
              <a:t>, Eds., 2014, pp. 740–755.</a:t>
            </a:r>
          </a:p>
          <a:p>
            <a:pPr lvl="1"/>
            <a:r>
              <a:rPr lang="en-US" sz="1200" kern="0" dirty="0"/>
              <a:t>J. Yu, Z. Wang, V. Vasudevan, L. Yeung, M. </a:t>
            </a:r>
            <a:r>
              <a:rPr lang="en-US" sz="1200" kern="0" dirty="0" err="1"/>
              <a:t>Seyedhosseini</a:t>
            </a:r>
            <a:r>
              <a:rPr lang="en-US" sz="1200" kern="0" dirty="0"/>
              <a:t>, and Y. Wu, “</a:t>
            </a:r>
            <a:r>
              <a:rPr lang="en-US" sz="1200" kern="0" dirty="0" err="1"/>
              <a:t>CoCa</a:t>
            </a:r>
            <a:r>
              <a:rPr lang="en-US" sz="1200" kern="0" dirty="0"/>
              <a:t>: Contrastive Captioners are Image-Text Foundation Models,” Transactions on Machine Learning Research, 2022, [Online]. Available: </a:t>
            </a:r>
            <a:r>
              <a:rPr lang="en-US" sz="1200" kern="0" dirty="0">
                <a:hlinkClick r:id="rId3"/>
              </a:rPr>
              <a:t>https://openreview.net/forum?id=Ee277P3AYC</a:t>
            </a:r>
            <a:endParaRPr lang="en-US" sz="1200" kern="0" dirty="0"/>
          </a:p>
          <a:p>
            <a:pPr lvl="1"/>
            <a:r>
              <a:rPr lang="en-US" sz="1200" kern="0" dirty="0"/>
              <a:t>A. Radford et al., “Learning Transferable Visual Models From Natural Language Supervision,” in Proceedings of the 38th International Conference on Machine Learning, M. </a:t>
            </a:r>
            <a:r>
              <a:rPr lang="en-US" sz="1200" kern="0" dirty="0" err="1"/>
              <a:t>Meila</a:t>
            </a:r>
            <a:r>
              <a:rPr lang="en-US" sz="1200" kern="0" dirty="0"/>
              <a:t> and T. Zhang, Eds., 2021, pp. 8748–8763.</a:t>
            </a:r>
          </a:p>
          <a:p>
            <a:pPr lvl="1"/>
            <a:r>
              <a:rPr lang="en-US" sz="1200" kern="0" dirty="0"/>
              <a:t>H. Bao et al., “</a:t>
            </a:r>
            <a:r>
              <a:rPr lang="en-US" sz="1200" kern="0" dirty="0" err="1"/>
              <a:t>VLMo</a:t>
            </a:r>
            <a:r>
              <a:rPr lang="en-US" sz="1200" kern="0" dirty="0"/>
              <a:t>: Uniﬁed Vision-Language Pre-Training with Mixture-of-Modality-Experts,” in Advances in Neural Information Processing Systems, S. </a:t>
            </a:r>
            <a:r>
              <a:rPr lang="en-US" sz="1200" kern="0" dirty="0" err="1"/>
              <a:t>Koyejo</a:t>
            </a:r>
            <a:r>
              <a:rPr lang="en-US" sz="1200" kern="0" dirty="0"/>
              <a:t>, S. Mohamed, A. Agarwal, D. Belgrave, K. Cho, and A. Oh, Eds., Curran Associates, Inc., 2022, pp. 32897–32912.</a:t>
            </a:r>
          </a:p>
          <a:p>
            <a:pPr lvl="1"/>
            <a:r>
              <a:rPr lang="en-US" sz="1200" kern="0" dirty="0"/>
              <a:t>W. Wang et al., “Image as a Foreign Language: BEIT Pretraining for Vision and Vision-Language Tasks,” in IEEE/CVF Conference on Computer Vision and Pattern Recognition, 2023, pp. 19175–19186.</a:t>
            </a:r>
          </a:p>
          <a:p>
            <a:pPr lvl="1"/>
            <a:r>
              <a:rPr lang="en-US" sz="1200" kern="0" dirty="0"/>
              <a:t>A. Singh et al., “FLAVA: A Foundational Language And Vision Alignment Model,” in IEEE/CVF Conference on Computer Vision and Pattern Recognition, 2021, pp. 15617–15629.</a:t>
            </a:r>
          </a:p>
          <a:p>
            <a:pPr lvl="1"/>
            <a:r>
              <a:rPr lang="en-US" sz="1200" kern="0" dirty="0"/>
              <a:t>Y. </a:t>
            </a:r>
            <a:r>
              <a:rPr lang="en-US" sz="1200" kern="0" dirty="0" err="1"/>
              <a:t>Aytar</a:t>
            </a:r>
            <a:r>
              <a:rPr lang="en-US" sz="1200" kern="0" dirty="0"/>
              <a:t>, C. </a:t>
            </a:r>
            <a:r>
              <a:rPr lang="en-US" sz="1200" kern="0" dirty="0" err="1"/>
              <a:t>Vondrick</a:t>
            </a:r>
            <a:r>
              <a:rPr lang="en-US" sz="1200" kern="0" dirty="0"/>
              <a:t>, and A. Torralba, “See, Hear, and Read: Deep Aligned Representations,” </a:t>
            </a:r>
            <a:r>
              <a:rPr lang="en-US" sz="1200" kern="0" dirty="0" err="1"/>
              <a:t>CoRR</a:t>
            </a:r>
            <a:r>
              <a:rPr lang="en-US" sz="1200" kern="0" dirty="0"/>
              <a:t>, 2017, [Online]. Available: </a:t>
            </a:r>
            <a:r>
              <a:rPr lang="en-US" sz="1200" kern="0" dirty="0">
                <a:hlinkClick r:id="rId4"/>
              </a:rPr>
              <a:t>http://arxiv.org/abs/1706.00932</a:t>
            </a:r>
            <a:endParaRPr lang="en-US" sz="1200" kern="0" dirty="0"/>
          </a:p>
          <a:p>
            <a:pPr lvl="1"/>
            <a:r>
              <a:rPr lang="en-US" sz="1200" kern="0" dirty="0"/>
              <a:t>A. Suhr, S. Zhou, A. Zhang, I. Zhang, H. Bai, and Y. Artzi, “A Corpus for Reasoning about Natural Language Grounded in Photographs,” in Proceedings of the 57</a:t>
            </a:r>
            <a:r>
              <a:rPr lang="en-US" sz="1200" kern="0" baseline="30000" dirty="0"/>
              <a:t>th</a:t>
            </a:r>
            <a:r>
              <a:rPr lang="en-US" sz="1200" kern="0" dirty="0"/>
              <a:t> Annual Meeting of the Association for Computational Linguistics, A. Korhonen, D. </a:t>
            </a:r>
            <a:r>
              <a:rPr lang="en-US" sz="1200" kern="0" dirty="0" err="1"/>
              <a:t>Traum</a:t>
            </a:r>
            <a:r>
              <a:rPr lang="en-US" sz="1200" kern="0" dirty="0"/>
              <a:t>, and L. </a:t>
            </a:r>
            <a:r>
              <a:rPr lang="en-US" sz="1200" kern="0" dirty="0" err="1"/>
              <a:t>Màrquez</a:t>
            </a:r>
            <a:r>
              <a:rPr lang="en-US" sz="1200" kern="0" dirty="0"/>
              <a:t>, Eds., Florence, Italy: Association for Computational Linguistics, Jul. 2019, pp. 6418–6428.</a:t>
            </a:r>
          </a:p>
          <a:p>
            <a:pPr lvl="1"/>
            <a:endParaRPr lang="en-US" sz="1200" kern="0" dirty="0"/>
          </a:p>
        </p:txBody>
      </p:sp>
    </p:spTree>
    <p:extLst>
      <p:ext uri="{BB962C8B-B14F-4D97-AF65-F5344CB8AC3E}">
        <p14:creationId xmlns:p14="http://schemas.microsoft.com/office/powerpoint/2010/main" val="32883127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717C9-F35B-1658-FBE3-3FB9E4E88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D676DD-FF4C-C9E6-210D-F11548062E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Seite </a:t>
            </a:r>
            <a:fld id="{4CDCE16C-BB8B-41B6-BC70-61DAD202005A}" type="slidenum">
              <a:rPr lang="de-DE"/>
              <a:pPr>
                <a:spcAft>
                  <a:spcPts val="600"/>
                </a:spcAft>
              </a:pPr>
              <a:t>32</a:t>
            </a:fld>
            <a:endParaRPr lang="de-DE"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8467D916-8EC8-B736-EF58-27CEB52FD0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 dirty="0" err="1"/>
              <a:t>Literature</a:t>
            </a:r>
            <a:endParaRPr lang="de-DE" sz="2400" b="0" i="1"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9030C4E6-DA07-1847-5229-9D125CF512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138363"/>
            <a:ext cx="8424862" cy="452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875" indent="-268288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har char="•"/>
              <a:defRPr sz="1700">
                <a:solidFill>
                  <a:schemeClr val="tx1"/>
                </a:solidFill>
                <a:latin typeface="+mn-lt"/>
              </a:defRPr>
            </a:lvl2pPr>
            <a:lvl3pPr marL="627063" indent="-177800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3pPr>
            <a:lvl4pPr marL="1074738" indent="-174625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 i="1">
                <a:solidFill>
                  <a:schemeClr val="tx1"/>
                </a:solidFill>
                <a:latin typeface="+mn-lt"/>
              </a:defRPr>
            </a:lvl4pPr>
            <a:lvl5pPr marL="16160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5pPr>
            <a:lvl6pPr marL="20732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6pPr>
            <a:lvl7pPr marL="25304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7pPr>
            <a:lvl8pPr marL="29876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8pPr>
            <a:lvl9pPr marL="34448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sz="1200" kern="0" dirty="0"/>
              <a:t>Z. Peng, L. Dong, H. Bao, Q. Ye, and F. Wei, “</a:t>
            </a:r>
            <a:r>
              <a:rPr lang="en-US" sz="1200" kern="0" dirty="0" err="1"/>
              <a:t>BEiT</a:t>
            </a:r>
            <a:r>
              <a:rPr lang="en-US" sz="1200" kern="0" dirty="0"/>
              <a:t> v2: Masked Image Modeling with Vector-Quantized Visual Tokenizers,” </a:t>
            </a:r>
            <a:r>
              <a:rPr lang="en-US" sz="1200" kern="0" dirty="0" err="1"/>
              <a:t>CoRR</a:t>
            </a:r>
            <a:r>
              <a:rPr lang="en-US" sz="1200" kern="0" dirty="0"/>
              <a:t>, 2022, [Online]. Available: </a:t>
            </a:r>
            <a:r>
              <a:rPr lang="en-US" sz="1200" kern="0" dirty="0">
                <a:hlinkClick r:id="rId3"/>
              </a:rPr>
              <a:t>https://arxiv.org/abs/2208.06366</a:t>
            </a:r>
            <a:endParaRPr lang="en-US" sz="1200" kern="0" dirty="0"/>
          </a:p>
          <a:p>
            <a:pPr lvl="1"/>
            <a:r>
              <a:rPr lang="en-US" sz="1200" kern="0" dirty="0"/>
              <a:t>J. Devlin, M.-W. Chang, K. Lee, and K. Toutanova, “BERT: Pre-training of Deep Bidirectional Transformers for Language Understanding,” in Proceedings of the 2019 Conference of the North American Chapter of the Association for Computational Linguistics: Human Language Technologies, J. Burstein, C. Doran, and T. Solorio, Eds., Jun. 2019, pp. 4171–4186.</a:t>
            </a:r>
          </a:p>
          <a:p>
            <a:pPr lvl="1"/>
            <a:r>
              <a:rPr lang="en-US" sz="1200" kern="0" dirty="0"/>
              <a:t>J. Gou, B. Yu, S. J. Maybank, and D. Tao, “Knowledge Distillation: A Survey,” International Journal of Computer Vision, vol. 129, no. 6, pp. 1789–1819, Jun. 2021.</a:t>
            </a:r>
          </a:p>
        </p:txBody>
      </p:sp>
    </p:spTree>
    <p:extLst>
      <p:ext uri="{BB962C8B-B14F-4D97-AF65-F5344CB8AC3E}">
        <p14:creationId xmlns:p14="http://schemas.microsoft.com/office/powerpoint/2010/main" val="19579311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9E491-9BA0-1881-AFE5-C03451A41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59E5DF1F-0690-E444-D83D-09F69AD910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 wrap="square" anchor="t">
            <a:normAutofit/>
          </a:bodyPr>
          <a:lstStyle/>
          <a:p>
            <a:r>
              <a:rPr lang="de-DE" dirty="0" err="1"/>
              <a:t>Conclusion</a:t>
            </a:r>
            <a:br>
              <a:rPr lang="de-DE" dirty="0"/>
            </a:br>
            <a:r>
              <a:rPr lang="de-DE" b="0" i="1" dirty="0"/>
              <a:t>Vision-Language Landscape</a:t>
            </a:r>
          </a:p>
        </p:txBody>
      </p:sp>
      <p:pic>
        <p:nvPicPr>
          <p:cNvPr id="6" name="Picture 5" descr="A diagram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1E665CFF-A547-1A01-6B8C-C3972D115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466" y="2138363"/>
            <a:ext cx="5566506" cy="4522787"/>
          </a:xfrm>
          <a:prstGeom prst="rect">
            <a:avLst/>
          </a:prstGeom>
          <a:noFill/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819EF1-5614-E43F-5A63-34E07CCFC4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Seite </a:t>
            </a:r>
            <a:fld id="{4CDCE16C-BB8B-41B6-BC70-61DAD202005A}" type="slidenum">
              <a:rPr lang="de-DE"/>
              <a:pPr>
                <a:spcAft>
                  <a:spcPts val="600"/>
                </a:spcAft>
              </a:pPr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41615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A1AC2-D601-F411-7599-07CF1BB5D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85F161B-00FC-9D33-94AA-129A902CBB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Seite </a:t>
            </a:r>
            <a:fld id="{4CDCE16C-BB8B-41B6-BC70-61DAD202005A}" type="slidenum">
              <a:rPr lang="de-DE"/>
              <a:pPr>
                <a:spcAft>
                  <a:spcPts val="600"/>
                </a:spcAft>
              </a:pPr>
              <a:t>34</a:t>
            </a:fld>
            <a:endParaRPr lang="de-DE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4D20192-CE04-7CC8-7230-97F275B07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179771"/>
              </p:ext>
            </p:extLst>
          </p:nvPr>
        </p:nvGraphicFramePr>
        <p:xfrm>
          <a:off x="1890220" y="2485245"/>
          <a:ext cx="5688790" cy="27733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6264">
                  <a:extLst>
                    <a:ext uri="{9D8B030D-6E8A-4147-A177-3AD203B41FA5}">
                      <a16:colId xmlns:a16="http://schemas.microsoft.com/office/drawing/2014/main" val="337414909"/>
                    </a:ext>
                  </a:extLst>
                </a:gridCol>
                <a:gridCol w="1416196">
                  <a:extLst>
                    <a:ext uri="{9D8B030D-6E8A-4147-A177-3AD203B41FA5}">
                      <a16:colId xmlns:a16="http://schemas.microsoft.com/office/drawing/2014/main" val="197123802"/>
                    </a:ext>
                  </a:extLst>
                </a:gridCol>
                <a:gridCol w="2376330">
                  <a:extLst>
                    <a:ext uri="{9D8B030D-6E8A-4147-A177-3AD203B41FA5}">
                      <a16:colId xmlns:a16="http://schemas.microsoft.com/office/drawing/2014/main" val="20006938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Criterion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Bachelor thesis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Master’s thesis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2696262"/>
                  </a:ext>
                </a:extLst>
              </a:tr>
              <a:tr h="58409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Model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&lt;11M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117M (202M)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3020072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&gt;3.3M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9301408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Data Collection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Available ready to use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Complex collection/scraping and preprocessing from various sources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5328538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635</a:t>
                      </a:r>
                      <a:r>
                        <a:rPr lang="en-US" sz="1200" baseline="30000" dirty="0"/>
                        <a:t>th</a:t>
                      </a:r>
                      <a:r>
                        <a:rPr lang="en-US" sz="1200" dirty="0"/>
                        <a:t> place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Beating papers from Meta and OpenAI in some benchmarks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8022754"/>
                  </a:ext>
                </a:extLst>
              </a:tr>
            </a:tbl>
          </a:graphicData>
        </a:graphic>
      </p:graphicFrame>
      <p:sp>
        <p:nvSpPr>
          <p:cNvPr id="28" name="Rectangle 2">
            <a:extLst>
              <a:ext uri="{FF2B5EF4-FFF2-40B4-BE49-F238E27FC236}">
                <a16:creationId xmlns:a16="http://schemas.microsoft.com/office/drawing/2014/main" id="{3267B275-C4E9-0DEA-E835-0A49AEC2E9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 dirty="0" err="1"/>
              <a:t>Conclusion</a:t>
            </a:r>
            <a:br>
              <a:rPr lang="de-DE" dirty="0"/>
            </a:br>
            <a:r>
              <a:rPr lang="de-DE" sz="2400" b="0" i="1" dirty="0"/>
              <a:t>Bachelor vs. </a:t>
            </a:r>
            <a:r>
              <a:rPr lang="de-DE" sz="2400" b="0" i="1" dirty="0" err="1"/>
              <a:t>Master‘s</a:t>
            </a:r>
            <a:r>
              <a:rPr lang="de-DE" sz="2400" b="0" i="1" dirty="0"/>
              <a:t> </a:t>
            </a:r>
            <a:r>
              <a:rPr lang="de-DE" sz="2400" b="0" i="1" dirty="0" err="1"/>
              <a:t>thesis</a:t>
            </a:r>
            <a:endParaRPr lang="de-DE" sz="2400" b="0" i="1" dirty="0"/>
          </a:p>
        </p:txBody>
      </p:sp>
    </p:spTree>
    <p:extLst>
      <p:ext uri="{BB962C8B-B14F-4D97-AF65-F5344CB8AC3E}">
        <p14:creationId xmlns:p14="http://schemas.microsoft.com/office/powerpoint/2010/main" val="2537617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1315F-B788-2A4F-E93C-E9886AFBF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732D141-C97E-4B4D-6F69-BE9D955BFF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35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D9706C2E-4B84-2008-14C1-599EA0314E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 err="1"/>
              <a:t>Contrastive</a:t>
            </a:r>
            <a:r>
              <a:rPr lang="de-DE" sz="2400" b="0" i="1" dirty="0"/>
              <a:t> Loss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DB066C-9492-7A81-24FB-602B9469D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628" y="324945"/>
            <a:ext cx="2731484" cy="18722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818B20-F4C8-4903-ECB4-903E88210B9C}"/>
              </a:ext>
            </a:extLst>
          </p:cNvPr>
          <p:cNvSpPr txBox="1"/>
          <p:nvPr/>
        </p:nvSpPr>
        <p:spPr>
          <a:xfrm>
            <a:off x="2622235" y="6426645"/>
            <a:ext cx="5448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Goal: Find suitable image-text pair in a set of images and texts</a:t>
            </a:r>
          </a:p>
          <a:p>
            <a:r>
              <a:rPr lang="en-US" b="1" dirty="0">
                <a:solidFill>
                  <a:schemeClr val="tx1"/>
                </a:solidFill>
              </a:rPr>
              <a:t>=&gt; Ensures </a:t>
            </a:r>
            <a:r>
              <a:rPr lang="en-US" b="1" i="1" dirty="0">
                <a:solidFill>
                  <a:schemeClr val="tx1"/>
                </a:solidFill>
              </a:rPr>
              <a:t>alignment</a:t>
            </a:r>
          </a:p>
        </p:txBody>
      </p:sp>
      <p:pic>
        <p:nvPicPr>
          <p:cNvPr id="6" name="Picture 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682F0636-BB2E-2852-E823-C26A004BF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7" t="9325"/>
          <a:stretch/>
        </p:blipFill>
        <p:spPr>
          <a:xfrm>
            <a:off x="810070" y="1979211"/>
            <a:ext cx="8499022" cy="41868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B080EB-F9D7-581C-7458-67D0E047448E}"/>
              </a:ext>
            </a:extLst>
          </p:cNvPr>
          <p:cNvSpPr/>
          <p:nvPr/>
        </p:nvSpPr>
        <p:spPr bwMode="auto">
          <a:xfrm>
            <a:off x="522288" y="4072617"/>
            <a:ext cx="791852" cy="209340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AAE054-9D46-2DC7-771E-29D633722152}"/>
                  </a:ext>
                </a:extLst>
              </p:cNvPr>
              <p:cNvSpPr txBox="1"/>
              <p:nvPr/>
            </p:nvSpPr>
            <p:spPr>
              <a:xfrm>
                <a:off x="996764" y="4285495"/>
                <a:ext cx="4362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  <m:sub>
                          <m:r>
                            <a:rPr lang="de-DE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CB76BC-484E-D31F-DDED-DF9E4ECC5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764" y="4285495"/>
                <a:ext cx="43627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915527-AE9A-3A0A-70BD-A60AD78ED879}"/>
                  </a:ext>
                </a:extLst>
              </p:cNvPr>
              <p:cNvSpPr txBox="1"/>
              <p:nvPr/>
            </p:nvSpPr>
            <p:spPr>
              <a:xfrm>
                <a:off x="996763" y="4934654"/>
                <a:ext cx="4362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  <m:sub>
                          <m:r>
                            <a:rPr lang="de-DE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44B7B0-A371-209B-1DCC-554EA88F5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763" y="4934654"/>
                <a:ext cx="4362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441DA4-BA12-03E3-69E1-1299483F5F6F}"/>
                  </a:ext>
                </a:extLst>
              </p:cNvPr>
              <p:cNvSpPr txBox="1"/>
              <p:nvPr/>
            </p:nvSpPr>
            <p:spPr>
              <a:xfrm>
                <a:off x="996763" y="5626469"/>
                <a:ext cx="4362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  <m:sub>
                          <m:r>
                            <a:rPr lang="de-DE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1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D5B836A-7727-4AB0-ADF1-D5E03C5AD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763" y="5626469"/>
                <a:ext cx="4362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302889-B4FC-CBA2-0B28-14D0630E667B}"/>
                  </a:ext>
                </a:extLst>
              </p:cNvPr>
              <p:cNvSpPr txBox="1"/>
              <p:nvPr/>
            </p:nvSpPr>
            <p:spPr>
              <a:xfrm>
                <a:off x="3739290" y="1618942"/>
                <a:ext cx="4833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de-DE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B4F5D5-2913-0D0A-06D7-D04D74F27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290" y="1618942"/>
                <a:ext cx="48333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1190062-FAF4-09FF-A402-0A79B9FBE9F8}"/>
                  </a:ext>
                </a:extLst>
              </p:cNvPr>
              <p:cNvSpPr txBox="1"/>
              <p:nvPr/>
            </p:nvSpPr>
            <p:spPr>
              <a:xfrm>
                <a:off x="4411968" y="1618942"/>
                <a:ext cx="4833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de-DE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00AE947-F6A9-3728-C3CA-2E5125876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968" y="1618942"/>
                <a:ext cx="48333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7DE504-AC5B-C3CA-FA26-3F2A3976EC92}"/>
                  </a:ext>
                </a:extLst>
              </p:cNvPr>
              <p:cNvSpPr txBox="1"/>
              <p:nvPr/>
            </p:nvSpPr>
            <p:spPr>
              <a:xfrm>
                <a:off x="5084646" y="1615359"/>
                <a:ext cx="4833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de-DE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1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498469-86D7-4253-27C0-6F2525FA0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646" y="1615359"/>
                <a:ext cx="48333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74586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FB1B1-58BF-3FE5-3BE0-5D03D16C9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CB368B6-8009-A42B-AB5C-F1956486D6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36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34DD2701-14F5-8CA4-317F-2EBCC65BDA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/>
              <a:t>Knowledge </a:t>
            </a:r>
            <a:r>
              <a:rPr lang="de-DE" sz="2400" b="0" i="1" dirty="0" err="1"/>
              <a:t>Distillation</a:t>
            </a:r>
            <a:endParaRPr lang="de-DE" sz="2400" b="0" i="1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E06DED2-FEC9-63C3-E8F0-90E454C32FFF}"/>
              </a:ext>
            </a:extLst>
          </p:cNvPr>
          <p:cNvSpPr/>
          <p:nvPr/>
        </p:nvSpPr>
        <p:spPr bwMode="auto">
          <a:xfrm>
            <a:off x="5465482" y="4639536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BEiTv2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  <a:p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3E620F2-5CE2-636B-A3BE-161744448D1E}"/>
              </a:ext>
            </a:extLst>
          </p:cNvPr>
          <p:cNvSpPr/>
          <p:nvPr/>
        </p:nvSpPr>
        <p:spPr bwMode="auto">
          <a:xfrm>
            <a:off x="6716605" y="4639536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BERT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55C170-E572-6FE8-F20C-CE7A571A3F3E}"/>
              </a:ext>
            </a:extLst>
          </p:cNvPr>
          <p:cNvSpPr/>
          <p:nvPr/>
        </p:nvSpPr>
        <p:spPr bwMode="auto">
          <a:xfrm>
            <a:off x="5322036" y="2989315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071E2D2-71D8-539E-F29D-AE6021A1B611}"/>
              </a:ext>
            </a:extLst>
          </p:cNvPr>
          <p:cNvSpPr/>
          <p:nvPr/>
        </p:nvSpPr>
        <p:spPr bwMode="auto">
          <a:xfrm>
            <a:off x="6093189" y="3270306"/>
            <a:ext cx="1051200" cy="6336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127C13-CC36-C866-AA2F-6099C8ED7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034" y="6062102"/>
            <a:ext cx="566097" cy="5660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A5B924-96DD-0754-F836-E25B6CC8F4E6}"/>
              </a:ext>
            </a:extLst>
          </p:cNvPr>
          <p:cNvSpPr txBox="1"/>
          <p:nvPr/>
        </p:nvSpPr>
        <p:spPr>
          <a:xfrm>
            <a:off x="6393255" y="6129708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2090BC6-EC50-0517-3979-DDCF355D9112}"/>
              </a:ext>
            </a:extLst>
          </p:cNvPr>
          <p:cNvCxnSpPr/>
          <p:nvPr/>
        </p:nvCxnSpPr>
        <p:spPr bwMode="auto">
          <a:xfrm flipV="1">
            <a:off x="5991082" y="5725695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F3B6C7-978A-9372-56E6-31D36566ACEE}"/>
              </a:ext>
            </a:extLst>
          </p:cNvPr>
          <p:cNvCxnSpPr/>
          <p:nvPr/>
        </p:nvCxnSpPr>
        <p:spPr bwMode="auto">
          <a:xfrm flipV="1">
            <a:off x="7242205" y="5746072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A4259D7-8422-938C-A8F6-61004FAA9C38}"/>
              </a:ext>
            </a:extLst>
          </p:cNvPr>
          <p:cNvCxnSpPr/>
          <p:nvPr/>
        </p:nvCxnSpPr>
        <p:spPr bwMode="auto">
          <a:xfrm flipV="1">
            <a:off x="7242205" y="5332489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FDAA5C-A6D6-6C40-3891-6815E531BDCB}"/>
              </a:ext>
            </a:extLst>
          </p:cNvPr>
          <p:cNvCxnSpPr/>
          <p:nvPr/>
        </p:nvCxnSpPr>
        <p:spPr bwMode="auto">
          <a:xfrm flipV="1">
            <a:off x="5991082" y="5332488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9D8485-8277-BF1A-3315-DDD53341179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834246" y="3986470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C2FF7E-4881-BE34-F7E4-24276E09981F}"/>
              </a:ext>
            </a:extLst>
          </p:cNvPr>
          <p:cNvCxnSpPr>
            <a:cxnSpLocks/>
          </p:cNvCxnSpPr>
          <p:nvPr/>
        </p:nvCxnSpPr>
        <p:spPr bwMode="auto">
          <a:xfrm flipV="1">
            <a:off x="6260444" y="2873061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62FD3D8-F58D-59D7-4A50-5C33AA8E42E9}"/>
              </a:ext>
            </a:extLst>
          </p:cNvPr>
          <p:cNvCxnSpPr>
            <a:cxnSpLocks/>
          </p:cNvCxnSpPr>
          <p:nvPr/>
        </p:nvCxnSpPr>
        <p:spPr bwMode="auto">
          <a:xfrm flipV="1">
            <a:off x="6115062" y="3986470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F812FA7-F0AA-5372-D52C-D891B9D3C133}"/>
              </a:ext>
            </a:extLst>
          </p:cNvPr>
          <p:cNvCxnSpPr>
            <a:cxnSpLocks/>
          </p:cNvCxnSpPr>
          <p:nvPr/>
        </p:nvCxnSpPr>
        <p:spPr bwMode="auto">
          <a:xfrm flipV="1">
            <a:off x="6978266" y="2873061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743249F-950E-C0FE-0772-EE889CE78043}"/>
              </a:ext>
            </a:extLst>
          </p:cNvPr>
          <p:cNvSpPr/>
          <p:nvPr/>
        </p:nvSpPr>
        <p:spPr bwMode="auto">
          <a:xfrm rot="16200000">
            <a:off x="6215588" y="2459020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561922-50F7-3BBC-E1CD-2F0A5B003CF3}"/>
              </a:ext>
            </a:extLst>
          </p:cNvPr>
          <p:cNvSpPr/>
          <p:nvPr/>
        </p:nvSpPr>
        <p:spPr bwMode="auto">
          <a:xfrm rot="16200000" flipH="1">
            <a:off x="6933410" y="2461809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A978482-8588-51FC-8D77-51812D9EDC8D}"/>
              </a:ext>
            </a:extLst>
          </p:cNvPr>
          <p:cNvSpPr/>
          <p:nvPr/>
        </p:nvSpPr>
        <p:spPr bwMode="auto">
          <a:xfrm>
            <a:off x="1452219" y="3291926"/>
            <a:ext cx="2680655" cy="204290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Teacher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</a:rPr>
              <a:t>(pretrained vision model)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3571B07-9A44-A0E9-7A25-A65C9A4A02FC}"/>
              </a:ext>
            </a:extLst>
          </p:cNvPr>
          <p:cNvCxnSpPr/>
          <p:nvPr/>
        </p:nvCxnSpPr>
        <p:spPr bwMode="auto">
          <a:xfrm flipV="1">
            <a:off x="2795686" y="5514798"/>
            <a:ext cx="0" cy="28804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41C26FA-D10A-824D-3301-27FE16947921}"/>
              </a:ext>
            </a:extLst>
          </p:cNvPr>
          <p:cNvCxnSpPr/>
          <p:nvPr/>
        </p:nvCxnSpPr>
        <p:spPr bwMode="auto">
          <a:xfrm flipV="1">
            <a:off x="2761053" y="2850428"/>
            <a:ext cx="0" cy="28804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29CE72B7-3F03-886B-FF3B-B502D57F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497" y="5982808"/>
            <a:ext cx="566097" cy="56609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72018CF-0431-C10A-AD4D-21B7F4FC601C}"/>
              </a:ext>
            </a:extLst>
          </p:cNvPr>
          <p:cNvSpPr/>
          <p:nvPr/>
        </p:nvSpPr>
        <p:spPr bwMode="auto">
          <a:xfrm rot="16200000">
            <a:off x="2716197" y="2458777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F0212EC-46A3-E950-9FE9-DE3BF93A52FD}"/>
              </a:ext>
            </a:extLst>
          </p:cNvPr>
          <p:cNvSpPr/>
          <p:nvPr/>
        </p:nvSpPr>
        <p:spPr bwMode="auto">
          <a:xfrm>
            <a:off x="4010027" y="1320152"/>
            <a:ext cx="1368764" cy="683970"/>
          </a:xfrm>
          <a:prstGeom prst="ellipse">
            <a:avLst/>
          </a:prstGeom>
          <a:solidFill>
            <a:srgbClr val="E1D5E7"/>
          </a:solidFill>
          <a:ln w="9525" cap="flat" cmpd="sng" algn="ctr">
            <a:solidFill>
              <a:srgbClr val="9673A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Contrastive Loss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3B6DABA-06AE-4873-0CBD-24C7695C98D7}"/>
              </a:ext>
            </a:extLst>
          </p:cNvPr>
          <p:cNvSpPr/>
          <p:nvPr/>
        </p:nvSpPr>
        <p:spPr bwMode="auto">
          <a:xfrm>
            <a:off x="6235445" y="2047162"/>
            <a:ext cx="765541" cy="171943"/>
          </a:xfrm>
          <a:prstGeom prst="roundRect">
            <a:avLst/>
          </a:prstGeom>
          <a:solidFill>
            <a:srgbClr val="F8CECC"/>
          </a:solidFill>
          <a:ln w="9525" cap="flat" cmpd="sng" algn="ctr">
            <a:solidFill>
              <a:srgbClr val="B854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Linear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810EC78-9159-FE61-9C64-F418942F936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721092" y="2330045"/>
            <a:ext cx="268075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6FF652B-2678-9556-B696-09577921D5B8}"/>
              </a:ext>
            </a:extLst>
          </p:cNvPr>
          <p:cNvCxnSpPr>
            <a:cxnSpLocks/>
            <a:stCxn id="23" idx="3"/>
            <a:endCxn id="24" idx="2"/>
          </p:cNvCxnSpPr>
          <p:nvPr/>
        </p:nvCxnSpPr>
        <p:spPr bwMode="auto">
          <a:xfrm flipV="1">
            <a:off x="2761053" y="1662137"/>
            <a:ext cx="1248974" cy="1034833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C061F0E-9238-B9E7-DB31-55DD8E7B0469}"/>
              </a:ext>
            </a:extLst>
          </p:cNvPr>
          <p:cNvCxnSpPr>
            <a:cxnSpLocks/>
            <a:stCxn id="5" idx="0"/>
            <a:endCxn id="24" idx="6"/>
          </p:cNvCxnSpPr>
          <p:nvPr/>
        </p:nvCxnSpPr>
        <p:spPr bwMode="auto">
          <a:xfrm flipH="1" flipV="1">
            <a:off x="5378791" y="1662137"/>
            <a:ext cx="956374" cy="2944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F7B53D2-D22B-C143-E0C8-B555CE2456FE}"/>
              </a:ext>
            </a:extLst>
          </p:cNvPr>
          <p:cNvSpPr/>
          <p:nvPr/>
        </p:nvSpPr>
        <p:spPr bwMode="auto">
          <a:xfrm rot="16200000">
            <a:off x="6573358" y="1382033"/>
            <a:ext cx="89711" cy="5660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DDC1087-7133-A818-5DD5-DAC3A68E61CE}"/>
              </a:ext>
            </a:extLst>
          </p:cNvPr>
          <p:cNvCxnSpPr>
            <a:cxnSpLocks/>
          </p:cNvCxnSpPr>
          <p:nvPr/>
        </p:nvCxnSpPr>
        <p:spPr bwMode="auto">
          <a:xfrm flipV="1">
            <a:off x="6618214" y="1781947"/>
            <a:ext cx="0" cy="181144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88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 animBg="1"/>
      <p:bldP spid="24" grpId="0" animBg="1"/>
      <p:bldP spid="2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FDC64-2C34-1D62-4F55-3F32E1290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87501F-9B4F-565D-1C67-A10E796A43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37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1F7C483C-1222-7513-6CE5-C82259ED8E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/>
              <a:t>Knowledge </a:t>
            </a:r>
            <a:r>
              <a:rPr lang="de-DE" sz="2400" b="0" i="1" dirty="0" err="1"/>
              <a:t>Distillation</a:t>
            </a:r>
            <a:endParaRPr lang="de-DE" sz="2400" b="0" i="1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D8861D4-BE5A-046A-D736-72A2BD70CACD}"/>
              </a:ext>
            </a:extLst>
          </p:cNvPr>
          <p:cNvSpPr/>
          <p:nvPr/>
        </p:nvSpPr>
        <p:spPr bwMode="auto">
          <a:xfrm>
            <a:off x="5465482" y="4639536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BEiTv2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  <a:p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6CEB93A-5085-D03C-CA84-284A1E3D94F4}"/>
              </a:ext>
            </a:extLst>
          </p:cNvPr>
          <p:cNvSpPr/>
          <p:nvPr/>
        </p:nvSpPr>
        <p:spPr bwMode="auto">
          <a:xfrm>
            <a:off x="6716605" y="4639536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BERT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11CC30-E660-5144-6511-8AE4CC97CA01}"/>
              </a:ext>
            </a:extLst>
          </p:cNvPr>
          <p:cNvSpPr/>
          <p:nvPr/>
        </p:nvSpPr>
        <p:spPr bwMode="auto">
          <a:xfrm>
            <a:off x="5322036" y="2989315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E35C5C0-1897-8B08-2394-686A75A12529}"/>
              </a:ext>
            </a:extLst>
          </p:cNvPr>
          <p:cNvSpPr/>
          <p:nvPr/>
        </p:nvSpPr>
        <p:spPr bwMode="auto">
          <a:xfrm>
            <a:off x="6093189" y="3270306"/>
            <a:ext cx="1051200" cy="6336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D261E6-AE2D-4641-ECC2-231692027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034" y="6062102"/>
            <a:ext cx="566097" cy="5660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932C38-6D86-5849-A8C8-E5F659812AA8}"/>
              </a:ext>
            </a:extLst>
          </p:cNvPr>
          <p:cNvSpPr txBox="1"/>
          <p:nvPr/>
        </p:nvSpPr>
        <p:spPr>
          <a:xfrm>
            <a:off x="6393255" y="6129708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3A0322-0738-8357-1E9E-8427C9893819}"/>
              </a:ext>
            </a:extLst>
          </p:cNvPr>
          <p:cNvCxnSpPr/>
          <p:nvPr/>
        </p:nvCxnSpPr>
        <p:spPr bwMode="auto">
          <a:xfrm flipV="1">
            <a:off x="5991082" y="5725695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D9BED1-634B-5120-AA1B-57611793F27A}"/>
              </a:ext>
            </a:extLst>
          </p:cNvPr>
          <p:cNvCxnSpPr/>
          <p:nvPr/>
        </p:nvCxnSpPr>
        <p:spPr bwMode="auto">
          <a:xfrm flipV="1">
            <a:off x="7242205" y="5746072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A7D300A-43E1-224B-E266-A131E01C2DE2}"/>
              </a:ext>
            </a:extLst>
          </p:cNvPr>
          <p:cNvCxnSpPr/>
          <p:nvPr/>
        </p:nvCxnSpPr>
        <p:spPr bwMode="auto">
          <a:xfrm flipV="1">
            <a:off x="7242205" y="5332489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B28591-20B0-8C19-21CE-D37589CB4B74}"/>
              </a:ext>
            </a:extLst>
          </p:cNvPr>
          <p:cNvCxnSpPr/>
          <p:nvPr/>
        </p:nvCxnSpPr>
        <p:spPr bwMode="auto">
          <a:xfrm flipV="1">
            <a:off x="5991082" y="5332488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A11ACE-8062-FA58-5824-02455304FE2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834246" y="3986470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DE49EDA-9DA4-B837-CFE3-F75BB6EE0504}"/>
              </a:ext>
            </a:extLst>
          </p:cNvPr>
          <p:cNvCxnSpPr>
            <a:cxnSpLocks/>
          </p:cNvCxnSpPr>
          <p:nvPr/>
        </p:nvCxnSpPr>
        <p:spPr bwMode="auto">
          <a:xfrm flipV="1">
            <a:off x="6260444" y="2873061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264F50-7EA0-2AED-5782-5C38A6F15833}"/>
              </a:ext>
            </a:extLst>
          </p:cNvPr>
          <p:cNvCxnSpPr>
            <a:cxnSpLocks/>
          </p:cNvCxnSpPr>
          <p:nvPr/>
        </p:nvCxnSpPr>
        <p:spPr bwMode="auto">
          <a:xfrm flipV="1">
            <a:off x="6115062" y="3986470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ABCFFD-E17B-680A-FFD5-EB9CAFC94D85}"/>
              </a:ext>
            </a:extLst>
          </p:cNvPr>
          <p:cNvCxnSpPr>
            <a:cxnSpLocks/>
          </p:cNvCxnSpPr>
          <p:nvPr/>
        </p:nvCxnSpPr>
        <p:spPr bwMode="auto">
          <a:xfrm flipV="1">
            <a:off x="6978266" y="2873061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ACAEEDE-8F65-04EE-1AB9-93A428E1D2CD}"/>
              </a:ext>
            </a:extLst>
          </p:cNvPr>
          <p:cNvSpPr/>
          <p:nvPr/>
        </p:nvSpPr>
        <p:spPr bwMode="auto">
          <a:xfrm rot="16200000">
            <a:off x="6215588" y="2459020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74760B-C5E8-DF67-FE33-161D11CD2360}"/>
              </a:ext>
            </a:extLst>
          </p:cNvPr>
          <p:cNvSpPr/>
          <p:nvPr/>
        </p:nvSpPr>
        <p:spPr bwMode="auto">
          <a:xfrm rot="16200000" flipH="1">
            <a:off x="6933410" y="2461809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64DCBA7-5C06-7363-7F5D-85A55F0B1947}"/>
              </a:ext>
            </a:extLst>
          </p:cNvPr>
          <p:cNvSpPr/>
          <p:nvPr/>
        </p:nvSpPr>
        <p:spPr bwMode="auto">
          <a:xfrm>
            <a:off x="1452219" y="3291926"/>
            <a:ext cx="2680655" cy="204290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Teacher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</a:rPr>
              <a:t>(pretrained vision model)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F728689-FBAD-B4B7-F4D7-0B97A42E377E}"/>
              </a:ext>
            </a:extLst>
          </p:cNvPr>
          <p:cNvCxnSpPr/>
          <p:nvPr/>
        </p:nvCxnSpPr>
        <p:spPr bwMode="auto">
          <a:xfrm flipV="1">
            <a:off x="2795686" y="5514798"/>
            <a:ext cx="0" cy="28804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2BBF124-CC0E-2D61-0082-1280A72E9D42}"/>
              </a:ext>
            </a:extLst>
          </p:cNvPr>
          <p:cNvCxnSpPr/>
          <p:nvPr/>
        </p:nvCxnSpPr>
        <p:spPr bwMode="auto">
          <a:xfrm flipV="1">
            <a:off x="2761053" y="2850428"/>
            <a:ext cx="0" cy="28804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8605AD06-68C2-08FD-6959-FAC70F8F2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497" y="5982808"/>
            <a:ext cx="566097" cy="56609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BE2DA14-8A4E-E58D-956A-CB2AF12DDEF4}"/>
              </a:ext>
            </a:extLst>
          </p:cNvPr>
          <p:cNvSpPr/>
          <p:nvPr/>
        </p:nvSpPr>
        <p:spPr bwMode="auto">
          <a:xfrm rot="16200000">
            <a:off x="2716197" y="2458777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C88BB7-534C-1F30-DDF4-DB5F292C879A}"/>
              </a:ext>
            </a:extLst>
          </p:cNvPr>
          <p:cNvSpPr/>
          <p:nvPr/>
        </p:nvSpPr>
        <p:spPr bwMode="auto">
          <a:xfrm>
            <a:off x="4010027" y="1320152"/>
            <a:ext cx="1368764" cy="683970"/>
          </a:xfrm>
          <a:prstGeom prst="ellipse">
            <a:avLst/>
          </a:prstGeom>
          <a:solidFill>
            <a:srgbClr val="E1D5E7"/>
          </a:solidFill>
          <a:ln w="9525" cap="flat" cmpd="sng" algn="ctr">
            <a:solidFill>
              <a:srgbClr val="9673A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Contrastive Loss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FCDD5AB-2811-FA1A-E334-11A651D5CC6B}"/>
              </a:ext>
            </a:extLst>
          </p:cNvPr>
          <p:cNvSpPr/>
          <p:nvPr/>
        </p:nvSpPr>
        <p:spPr bwMode="auto">
          <a:xfrm>
            <a:off x="6235445" y="2047162"/>
            <a:ext cx="765541" cy="171943"/>
          </a:xfrm>
          <a:prstGeom prst="roundRect">
            <a:avLst/>
          </a:prstGeom>
          <a:solidFill>
            <a:srgbClr val="F8CECC"/>
          </a:solidFill>
          <a:ln w="9525" cap="flat" cmpd="sng" algn="ctr">
            <a:solidFill>
              <a:srgbClr val="B854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Linear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88CC1B2-EE4F-B4F0-70B9-50DAABF9BED3}"/>
              </a:ext>
            </a:extLst>
          </p:cNvPr>
          <p:cNvCxnSpPr>
            <a:cxnSpLocks/>
          </p:cNvCxnSpPr>
          <p:nvPr/>
        </p:nvCxnSpPr>
        <p:spPr bwMode="auto">
          <a:xfrm flipV="1">
            <a:off x="6248607" y="2330045"/>
            <a:ext cx="268075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55E5451-BB8B-2A2D-9942-313435FFA76C}"/>
              </a:ext>
            </a:extLst>
          </p:cNvPr>
          <p:cNvCxnSpPr>
            <a:cxnSpLocks/>
            <a:stCxn id="23" idx="3"/>
            <a:endCxn id="24" idx="2"/>
          </p:cNvCxnSpPr>
          <p:nvPr/>
        </p:nvCxnSpPr>
        <p:spPr bwMode="auto">
          <a:xfrm flipV="1">
            <a:off x="2761053" y="1662137"/>
            <a:ext cx="1248974" cy="1034833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2086E1A-E0C0-C255-75EF-79A695362173}"/>
              </a:ext>
            </a:extLst>
          </p:cNvPr>
          <p:cNvCxnSpPr>
            <a:cxnSpLocks/>
            <a:stCxn id="5" idx="0"/>
            <a:endCxn id="24" idx="6"/>
          </p:cNvCxnSpPr>
          <p:nvPr/>
        </p:nvCxnSpPr>
        <p:spPr bwMode="auto">
          <a:xfrm flipH="1" flipV="1">
            <a:off x="5378791" y="1662137"/>
            <a:ext cx="956374" cy="2944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B562F0E-3729-7B40-A5F6-920BFFD62331}"/>
              </a:ext>
            </a:extLst>
          </p:cNvPr>
          <p:cNvSpPr/>
          <p:nvPr/>
        </p:nvSpPr>
        <p:spPr bwMode="auto">
          <a:xfrm rot="16200000">
            <a:off x="6573358" y="1382033"/>
            <a:ext cx="89711" cy="5660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7DE498A-F5EA-3780-7AB1-2FAC39D889EC}"/>
              </a:ext>
            </a:extLst>
          </p:cNvPr>
          <p:cNvCxnSpPr>
            <a:cxnSpLocks/>
          </p:cNvCxnSpPr>
          <p:nvPr/>
        </p:nvCxnSpPr>
        <p:spPr bwMode="auto">
          <a:xfrm flipV="1">
            <a:off x="6618214" y="1781947"/>
            <a:ext cx="0" cy="181144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33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 animBg="1"/>
      <p:bldP spid="24" grpId="0" animBg="1"/>
      <p:bldP spid="2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1A66C-4493-23BA-9B78-059C424AF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E49BFF-E2E6-E5F6-2BCF-1E6D4CC29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90" y="1645539"/>
            <a:ext cx="10106674" cy="2880400"/>
          </a:xfrm>
          <a:prstGeom prst="rect">
            <a:avLst/>
          </a:prstGeom>
          <a:noFill/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9A6309-FD90-EB46-D917-5C06F3D326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Seite </a:t>
            </a:r>
            <a:fld id="{4CDCE16C-BB8B-41B6-BC70-61DAD202005A}" type="slidenum">
              <a:rPr lang="de-DE"/>
              <a:pPr>
                <a:spcAft>
                  <a:spcPts val="600"/>
                </a:spcAft>
              </a:pPr>
              <a:t>38</a:t>
            </a:fld>
            <a:endParaRPr lang="de-D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4F2802-982C-1028-F733-CB934EAEE1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121846"/>
              </p:ext>
            </p:extLst>
          </p:nvPr>
        </p:nvGraphicFramePr>
        <p:xfrm>
          <a:off x="1909175" y="4779333"/>
          <a:ext cx="6756304" cy="21120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7325">
                  <a:extLst>
                    <a:ext uri="{9D8B030D-6E8A-4147-A177-3AD203B41FA5}">
                      <a16:colId xmlns:a16="http://schemas.microsoft.com/office/drawing/2014/main" val="337414909"/>
                    </a:ext>
                  </a:extLst>
                </a:gridCol>
                <a:gridCol w="4758979">
                  <a:extLst>
                    <a:ext uri="{9D8B030D-6E8A-4147-A177-3AD203B41FA5}">
                      <a16:colId xmlns:a16="http://schemas.microsoft.com/office/drawing/2014/main" val="197123802"/>
                    </a:ext>
                  </a:extLst>
                </a:gridCol>
              </a:tblGrid>
              <a:tr h="30909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Meaning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2696262"/>
                  </a:ext>
                </a:extLst>
              </a:tr>
              <a:tr h="60261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R@1 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Percentage of images where the correct text is the top-ranked result, or vice versa.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3020072"/>
                  </a:ext>
                </a:extLst>
              </a:tr>
              <a:tr h="60014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R@5 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Percentage of images where the correct text is found within the top-5 results, or vice versa.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9301408"/>
                  </a:ext>
                </a:extLst>
              </a:tr>
              <a:tr h="60014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R@10 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Percentage of images where the correct text is found within the top-10 results, or vice versa.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5328538"/>
                  </a:ext>
                </a:extLst>
              </a:tr>
            </a:tbl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9EABB50A-8931-22DA-F4B0-E074A9F18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823913"/>
            <a:ext cx="9648825" cy="94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kern="0" dirty="0" err="1"/>
              <a:t>Results</a:t>
            </a:r>
            <a:br>
              <a:rPr lang="de-DE" kern="0" dirty="0"/>
            </a:br>
            <a:r>
              <a:rPr lang="de-DE" sz="2400" b="0" i="1" kern="0" dirty="0"/>
              <a:t>Image-Text Retrieval</a:t>
            </a:r>
          </a:p>
        </p:txBody>
      </p:sp>
    </p:spTree>
    <p:extLst>
      <p:ext uri="{BB962C8B-B14F-4D97-AF65-F5344CB8AC3E}">
        <p14:creationId xmlns:p14="http://schemas.microsoft.com/office/powerpoint/2010/main" val="22288844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92738-11D5-F052-F38C-C002BD324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064B2E3-6827-3241-8C0D-E662049A1E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39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55418F8B-E359-B38C-6E70-97BB854D9B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br>
              <a:rPr lang="de-DE" dirty="0"/>
            </a:br>
            <a:r>
              <a:rPr lang="de-DE" sz="2400" b="0" i="1" dirty="0"/>
              <a:t>Visual </a:t>
            </a:r>
            <a:r>
              <a:rPr lang="de-DE" sz="2400" b="0" i="1" dirty="0" err="1"/>
              <a:t>Reasoning</a:t>
            </a:r>
            <a:r>
              <a:rPr lang="de-DE" sz="2400" b="0" i="1" dirty="0"/>
              <a:t> – NLVR2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1653631-C19F-E537-C3A6-941096ECCE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7752" b="52312"/>
          <a:stretch/>
        </p:blipFill>
        <p:spPr>
          <a:xfrm>
            <a:off x="408935" y="3997455"/>
            <a:ext cx="864120" cy="4841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846551-80FF-EF92-2744-897D7EEF8C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2311" r="47752"/>
          <a:stretch/>
        </p:blipFill>
        <p:spPr>
          <a:xfrm>
            <a:off x="2406961" y="3997455"/>
            <a:ext cx="864120" cy="4841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A0713F-549C-B6A0-688E-989A17E716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752" t="52311"/>
          <a:stretch/>
        </p:blipFill>
        <p:spPr>
          <a:xfrm>
            <a:off x="3402430" y="3997455"/>
            <a:ext cx="864120" cy="4841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A7F8167-9714-7E0F-1111-474FBDEF6C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752" b="52312"/>
          <a:stretch/>
        </p:blipFill>
        <p:spPr>
          <a:xfrm>
            <a:off x="1407948" y="3997455"/>
            <a:ext cx="864120" cy="4841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2F41267-FFF1-C8D3-3F31-49D039C72189}"/>
              </a:ext>
            </a:extLst>
          </p:cNvPr>
          <p:cNvSpPr txBox="1"/>
          <p:nvPr/>
        </p:nvSpPr>
        <p:spPr>
          <a:xfrm>
            <a:off x="4580684" y="4085636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F646B4-87DD-1D3A-3A24-3B2A8B0C071B}"/>
              </a:ext>
            </a:extLst>
          </p:cNvPr>
          <p:cNvSpPr txBox="1"/>
          <p:nvPr/>
        </p:nvSpPr>
        <p:spPr>
          <a:xfrm>
            <a:off x="5156550" y="4085636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B66581-BAA7-7D66-6682-0BF6A9226C8D}"/>
              </a:ext>
            </a:extLst>
          </p:cNvPr>
          <p:cNvSpPr txBox="1"/>
          <p:nvPr/>
        </p:nvSpPr>
        <p:spPr>
          <a:xfrm>
            <a:off x="5543262" y="4085634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6650E8-4B65-9D11-B265-8854816B63AE}"/>
              </a:ext>
            </a:extLst>
          </p:cNvPr>
          <p:cNvSpPr txBox="1"/>
          <p:nvPr/>
        </p:nvSpPr>
        <p:spPr>
          <a:xfrm>
            <a:off x="6029360" y="4085634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grey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DF0B4E-B0B3-BD7D-980C-6BB6034C667F}"/>
              </a:ext>
            </a:extLst>
          </p:cNvPr>
          <p:cNvSpPr txBox="1"/>
          <p:nvPr/>
        </p:nvSpPr>
        <p:spPr>
          <a:xfrm>
            <a:off x="6614844" y="4085633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box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9A3B9B-CE5B-57D4-90BA-B3CD5A44345C}"/>
              </a:ext>
            </a:extLst>
          </p:cNvPr>
          <p:cNvSpPr txBox="1"/>
          <p:nvPr/>
        </p:nvSpPr>
        <p:spPr>
          <a:xfrm>
            <a:off x="7141016" y="4085633"/>
            <a:ext cx="473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has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E0EFF6-0968-48E9-EB4F-86F68983B134}"/>
              </a:ext>
            </a:extLst>
          </p:cNvPr>
          <p:cNvSpPr txBox="1"/>
          <p:nvPr/>
        </p:nvSpPr>
        <p:spPr>
          <a:xfrm>
            <a:off x="7667189" y="4085632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exactly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804070-9F76-2F1D-CCD3-0A27DB63F43B}"/>
              </a:ext>
            </a:extLst>
          </p:cNvPr>
          <p:cNvSpPr txBox="1"/>
          <p:nvPr/>
        </p:nvSpPr>
        <p:spPr>
          <a:xfrm>
            <a:off x="8462666" y="4085632"/>
            <a:ext cx="40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six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A7E8C8-7B50-6B64-41EB-F455A3D9913D}"/>
              </a:ext>
            </a:extLst>
          </p:cNvPr>
          <p:cNvSpPr txBox="1"/>
          <p:nvPr/>
        </p:nvSpPr>
        <p:spPr>
          <a:xfrm>
            <a:off x="8919910" y="4085632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objects</a:t>
            </a:r>
          </a:p>
        </p:txBody>
      </p: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5EA31AD6-93A5-7DBD-1B30-3F6E53189D38}"/>
              </a:ext>
            </a:extLst>
          </p:cNvPr>
          <p:cNvCxnSpPr>
            <a:cxnSpLocks/>
            <a:stCxn id="28" idx="0"/>
            <a:endCxn id="17" idx="0"/>
          </p:cNvCxnSpPr>
          <p:nvPr/>
        </p:nvCxnSpPr>
        <p:spPr bwMode="auto">
          <a:xfrm rot="16200000" flipV="1">
            <a:off x="4708812" y="129639"/>
            <a:ext cx="88177" cy="7823810"/>
          </a:xfrm>
          <a:prstGeom prst="curvedConnector3">
            <a:avLst>
              <a:gd name="adj1" fmla="val 2094871"/>
            </a:avLst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6A7E8932-73AA-18C6-C389-54D420AAA20F}"/>
              </a:ext>
            </a:extLst>
          </p:cNvPr>
          <p:cNvCxnSpPr>
            <a:cxnSpLocks/>
            <a:stCxn id="28" idx="0"/>
            <a:endCxn id="20" idx="0"/>
          </p:cNvCxnSpPr>
          <p:nvPr/>
        </p:nvCxnSpPr>
        <p:spPr bwMode="auto">
          <a:xfrm rot="16200000" flipV="1">
            <a:off x="5208319" y="629145"/>
            <a:ext cx="88177" cy="6824797"/>
          </a:xfrm>
          <a:prstGeom prst="curvedConnector3">
            <a:avLst>
              <a:gd name="adj1" fmla="val 1723732"/>
            </a:avLst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D11D111E-8599-63EE-729D-194B3CF282C1}"/>
              </a:ext>
            </a:extLst>
          </p:cNvPr>
          <p:cNvCxnSpPr>
            <a:cxnSpLocks/>
            <a:stCxn id="28" idx="0"/>
            <a:endCxn id="18" idx="0"/>
          </p:cNvCxnSpPr>
          <p:nvPr/>
        </p:nvCxnSpPr>
        <p:spPr bwMode="auto">
          <a:xfrm rot="16200000" flipV="1">
            <a:off x="5707825" y="1128652"/>
            <a:ext cx="88177" cy="5825784"/>
          </a:xfrm>
          <a:prstGeom prst="curvedConnector3">
            <a:avLst>
              <a:gd name="adj1" fmla="val 1352591"/>
            </a:avLst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B205881F-0554-3133-0FCC-D862E61FFDF2}"/>
              </a:ext>
            </a:extLst>
          </p:cNvPr>
          <p:cNvCxnSpPr>
            <a:cxnSpLocks/>
            <a:stCxn id="28" idx="0"/>
            <a:endCxn id="19" idx="0"/>
          </p:cNvCxnSpPr>
          <p:nvPr/>
        </p:nvCxnSpPr>
        <p:spPr bwMode="auto">
          <a:xfrm rot="16200000" flipV="1">
            <a:off x="6205560" y="1626386"/>
            <a:ext cx="88177" cy="4830315"/>
          </a:xfrm>
          <a:prstGeom prst="curvedConnector3">
            <a:avLst>
              <a:gd name="adj1" fmla="val 915960"/>
            </a:avLst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866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54141-B997-7959-1E5B-CDFA48930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5A2521-A831-B104-4263-BF25A3317B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4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86F60F3E-E757-5140-9D45-FC84803721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  <a:br>
              <a:rPr lang="de-DE" dirty="0"/>
            </a:br>
            <a:r>
              <a:rPr lang="de-DE" sz="2400" b="0" i="1" dirty="0"/>
              <a:t>Vision-Language Models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2A35BB-B5E8-B2AC-E6CB-1E9AC24C8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110" y="2196590"/>
            <a:ext cx="1117990" cy="111799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81931B8-02E4-952F-74C8-C489E0C1C4EE}"/>
              </a:ext>
            </a:extLst>
          </p:cNvPr>
          <p:cNvSpPr/>
          <p:nvPr/>
        </p:nvSpPr>
        <p:spPr bwMode="auto">
          <a:xfrm>
            <a:off x="3359982" y="3660689"/>
            <a:ext cx="1659900" cy="825227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A1AE21-1A8C-00DD-AB98-F62CD9229F2F}"/>
              </a:ext>
            </a:extLst>
          </p:cNvPr>
          <p:cNvSpPr/>
          <p:nvPr/>
        </p:nvSpPr>
        <p:spPr bwMode="auto">
          <a:xfrm>
            <a:off x="6089542" y="3461217"/>
            <a:ext cx="144020" cy="1224170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51B966-5B2A-A93C-E06E-8E15411A5D85}"/>
              </a:ext>
            </a:extLst>
          </p:cNvPr>
          <p:cNvCxnSpPr>
            <a:cxnSpLocks/>
          </p:cNvCxnSpPr>
          <p:nvPr/>
        </p:nvCxnSpPr>
        <p:spPr bwMode="auto">
          <a:xfrm>
            <a:off x="2466300" y="2755584"/>
            <a:ext cx="893682" cy="905105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B7E01DB-FCF1-64FB-C3AA-62CABFE130EE}"/>
              </a:ext>
            </a:extLst>
          </p:cNvPr>
          <p:cNvSpPr/>
          <p:nvPr/>
        </p:nvSpPr>
        <p:spPr bwMode="auto">
          <a:xfrm>
            <a:off x="3360516" y="3660690"/>
            <a:ext cx="1659900" cy="825227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3C29F98-8AC8-8A4A-BC25-1001DE0951BD}"/>
              </a:ext>
            </a:extLst>
          </p:cNvPr>
          <p:cNvSpPr/>
          <p:nvPr/>
        </p:nvSpPr>
        <p:spPr bwMode="auto">
          <a:xfrm>
            <a:off x="6089542" y="3461218"/>
            <a:ext cx="144020" cy="1224170"/>
          </a:xfrm>
          <a:prstGeom prst="rect">
            <a:avLst/>
          </a:prstGeom>
          <a:solidFill>
            <a:srgbClr val="BAC8D3"/>
          </a:solidFill>
          <a:ln w="9525" cap="flat" cmpd="sng" algn="ctr">
            <a:solidFill>
              <a:srgbClr val="23445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D851931-02C8-3DFB-C238-C096BAB27B98}"/>
              </a:ext>
            </a:extLst>
          </p:cNvPr>
          <p:cNvCxnSpPr>
            <a:cxnSpLocks/>
          </p:cNvCxnSpPr>
          <p:nvPr/>
        </p:nvCxnSpPr>
        <p:spPr bwMode="auto">
          <a:xfrm flipV="1">
            <a:off x="2466300" y="4485916"/>
            <a:ext cx="893682" cy="905107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CE7DA7C-42D7-4D37-8030-17E9470704B0}"/>
              </a:ext>
            </a:extLst>
          </p:cNvPr>
          <p:cNvSpPr txBox="1"/>
          <p:nvPr/>
        </p:nvSpPr>
        <p:spPr>
          <a:xfrm>
            <a:off x="367335" y="5115786"/>
            <a:ext cx="2095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dirty="0">
                <a:solidFill>
                  <a:schemeClr val="tx1"/>
                </a:solidFill>
              </a:rPr>
              <a:t>towards grass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6EABBD6-DCB5-D34B-D70A-82901437935C}"/>
              </a:ext>
            </a:extLst>
          </p:cNvPr>
          <p:cNvSpPr/>
          <p:nvPr/>
        </p:nvSpPr>
        <p:spPr bwMode="auto">
          <a:xfrm>
            <a:off x="3360516" y="3660690"/>
            <a:ext cx="1659900" cy="825227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Vision-Language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9A8231-1DF3-B737-FFB5-E1ED1EA0E81B}"/>
              </a:ext>
            </a:extLst>
          </p:cNvPr>
          <p:cNvCxnSpPr>
            <a:cxnSpLocks/>
          </p:cNvCxnSpPr>
          <p:nvPr/>
        </p:nvCxnSpPr>
        <p:spPr bwMode="auto">
          <a:xfrm>
            <a:off x="5130670" y="4073302"/>
            <a:ext cx="792110" cy="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A1EC04A-B4B3-DD63-E51C-586656625461}"/>
              </a:ext>
            </a:extLst>
          </p:cNvPr>
          <p:cNvSpPr/>
          <p:nvPr/>
        </p:nvSpPr>
        <p:spPr bwMode="auto">
          <a:xfrm>
            <a:off x="6089542" y="3461218"/>
            <a:ext cx="144020" cy="1224170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307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79B39-2E13-D669-046C-AB202981A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7C9665-5D1E-12BD-344D-07018790F9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40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39F6446F-DB1C-7AF4-D918-E71092BE3A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br>
              <a:rPr lang="de-DE" dirty="0"/>
            </a:br>
            <a:r>
              <a:rPr lang="de-DE" sz="2400" b="0" i="1" dirty="0"/>
              <a:t>Visual </a:t>
            </a:r>
            <a:r>
              <a:rPr lang="de-DE" sz="2400" b="0" i="1" dirty="0" err="1"/>
              <a:t>Reasoning</a:t>
            </a:r>
            <a:r>
              <a:rPr lang="de-DE" sz="2400" b="0" i="1" dirty="0"/>
              <a:t> – NLVR2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FD1D63D-7004-A2E9-265C-52F155D63A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7752" b="52312"/>
          <a:stretch/>
        </p:blipFill>
        <p:spPr>
          <a:xfrm>
            <a:off x="408935" y="3997455"/>
            <a:ext cx="864120" cy="4841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2FAECBE-399B-D48F-E898-576AD783DA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2311" r="47752"/>
          <a:stretch/>
        </p:blipFill>
        <p:spPr>
          <a:xfrm>
            <a:off x="2406961" y="3997455"/>
            <a:ext cx="864120" cy="4841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FCA3E97-0E89-44DC-B7B6-48235659F7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752" t="52311"/>
          <a:stretch/>
        </p:blipFill>
        <p:spPr>
          <a:xfrm>
            <a:off x="3402430" y="3997455"/>
            <a:ext cx="864120" cy="4841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38A49F-BFAF-4D32-3EF2-4D2BD3195C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752" b="52312"/>
          <a:stretch/>
        </p:blipFill>
        <p:spPr>
          <a:xfrm>
            <a:off x="1407948" y="3997455"/>
            <a:ext cx="864120" cy="4841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AFDAC2E-9724-C142-9796-3810C149F18C}"/>
              </a:ext>
            </a:extLst>
          </p:cNvPr>
          <p:cNvSpPr txBox="1"/>
          <p:nvPr/>
        </p:nvSpPr>
        <p:spPr>
          <a:xfrm>
            <a:off x="4580684" y="4085636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AFC305-D31A-E04F-0BCE-3970B92A7675}"/>
              </a:ext>
            </a:extLst>
          </p:cNvPr>
          <p:cNvSpPr txBox="1"/>
          <p:nvPr/>
        </p:nvSpPr>
        <p:spPr>
          <a:xfrm>
            <a:off x="5156550" y="4085636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5220B5-C73C-F17D-9D2F-9033FF2E5234}"/>
              </a:ext>
            </a:extLst>
          </p:cNvPr>
          <p:cNvSpPr txBox="1"/>
          <p:nvPr/>
        </p:nvSpPr>
        <p:spPr>
          <a:xfrm>
            <a:off x="5543262" y="4085634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27EA20-0BE3-B45F-08DD-C07DF72F7657}"/>
              </a:ext>
            </a:extLst>
          </p:cNvPr>
          <p:cNvSpPr txBox="1"/>
          <p:nvPr/>
        </p:nvSpPr>
        <p:spPr>
          <a:xfrm>
            <a:off x="6029360" y="4085634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grey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8F100D-BB0F-4D60-07FD-A5A6444B38FC}"/>
              </a:ext>
            </a:extLst>
          </p:cNvPr>
          <p:cNvSpPr txBox="1"/>
          <p:nvPr/>
        </p:nvSpPr>
        <p:spPr>
          <a:xfrm>
            <a:off x="6614844" y="4085633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box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143944-AA02-57FE-CF2E-B5B0F1413AED}"/>
              </a:ext>
            </a:extLst>
          </p:cNvPr>
          <p:cNvSpPr txBox="1"/>
          <p:nvPr/>
        </p:nvSpPr>
        <p:spPr>
          <a:xfrm>
            <a:off x="7141016" y="4085633"/>
            <a:ext cx="473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has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8950E9-6E0C-2719-2D06-B5FFDCD04E50}"/>
              </a:ext>
            </a:extLst>
          </p:cNvPr>
          <p:cNvSpPr txBox="1"/>
          <p:nvPr/>
        </p:nvSpPr>
        <p:spPr>
          <a:xfrm>
            <a:off x="7667189" y="4085632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exactly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7EC9C5-D95F-93AC-46BD-41E95FD08ED8}"/>
              </a:ext>
            </a:extLst>
          </p:cNvPr>
          <p:cNvSpPr txBox="1"/>
          <p:nvPr/>
        </p:nvSpPr>
        <p:spPr>
          <a:xfrm>
            <a:off x="8462666" y="4085632"/>
            <a:ext cx="40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six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74A0FD-21EF-1B08-3717-490CDDD9388A}"/>
              </a:ext>
            </a:extLst>
          </p:cNvPr>
          <p:cNvSpPr txBox="1"/>
          <p:nvPr/>
        </p:nvSpPr>
        <p:spPr>
          <a:xfrm>
            <a:off x="8919910" y="4085632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objects</a:t>
            </a:r>
          </a:p>
        </p:txBody>
      </p: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3DC6F1AC-CB42-1411-9874-E72F8106EDC8}"/>
              </a:ext>
            </a:extLst>
          </p:cNvPr>
          <p:cNvCxnSpPr>
            <a:cxnSpLocks/>
            <a:stCxn id="19" idx="0"/>
            <a:endCxn id="28" idx="0"/>
          </p:cNvCxnSpPr>
          <p:nvPr/>
        </p:nvCxnSpPr>
        <p:spPr bwMode="auto">
          <a:xfrm rot="16200000" flipH="1">
            <a:off x="6205558" y="1626386"/>
            <a:ext cx="88177" cy="4830315"/>
          </a:xfrm>
          <a:prstGeom prst="curvedConnector3">
            <a:avLst>
              <a:gd name="adj1" fmla="val -641306"/>
            </a:avLst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341D8F81-8DCA-0483-A0C7-099CF673BD2B}"/>
              </a:ext>
            </a:extLst>
          </p:cNvPr>
          <p:cNvCxnSpPr>
            <a:cxnSpLocks/>
            <a:stCxn id="18" idx="0"/>
            <a:endCxn id="28" idx="0"/>
          </p:cNvCxnSpPr>
          <p:nvPr/>
        </p:nvCxnSpPr>
        <p:spPr bwMode="auto">
          <a:xfrm rot="16200000" flipH="1">
            <a:off x="5707824" y="1128651"/>
            <a:ext cx="88177" cy="5825784"/>
          </a:xfrm>
          <a:prstGeom prst="curvedConnector3">
            <a:avLst>
              <a:gd name="adj1" fmla="val -1023360"/>
            </a:avLst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AB3A44BF-28FF-C70B-FF99-B3A97032F776}"/>
              </a:ext>
            </a:extLst>
          </p:cNvPr>
          <p:cNvCxnSpPr>
            <a:cxnSpLocks/>
            <a:stCxn id="20" idx="0"/>
            <a:endCxn id="28" idx="0"/>
          </p:cNvCxnSpPr>
          <p:nvPr/>
        </p:nvCxnSpPr>
        <p:spPr bwMode="auto">
          <a:xfrm rot="16200000" flipH="1">
            <a:off x="5208317" y="629145"/>
            <a:ext cx="88177" cy="6824797"/>
          </a:xfrm>
          <a:prstGeom prst="curvedConnector3">
            <a:avLst>
              <a:gd name="adj1" fmla="val -1962123"/>
            </a:avLst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63B194A8-26B1-11FA-4534-075F449FE836}"/>
              </a:ext>
            </a:extLst>
          </p:cNvPr>
          <p:cNvCxnSpPr>
            <a:cxnSpLocks/>
            <a:stCxn id="17" idx="0"/>
            <a:endCxn id="28" idx="0"/>
          </p:cNvCxnSpPr>
          <p:nvPr/>
        </p:nvCxnSpPr>
        <p:spPr bwMode="auto">
          <a:xfrm rot="16200000" flipH="1">
            <a:off x="4708811" y="129638"/>
            <a:ext cx="88177" cy="7823810"/>
          </a:xfrm>
          <a:prstGeom prst="curvedConnector3">
            <a:avLst>
              <a:gd name="adj1" fmla="val -2715317"/>
            </a:avLst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FA00189-71C5-2541-5613-24AAAC42DA54}"/>
              </a:ext>
            </a:extLst>
          </p:cNvPr>
          <p:cNvSpPr txBox="1"/>
          <p:nvPr/>
        </p:nvSpPr>
        <p:spPr>
          <a:xfrm rot="882338">
            <a:off x="6974003" y="322501"/>
            <a:ext cx="2313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Visual Question Answering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903A55-1268-6106-E09B-A8024780E243}"/>
              </a:ext>
            </a:extLst>
          </p:cNvPr>
          <p:cNvSpPr txBox="1"/>
          <p:nvPr/>
        </p:nvSpPr>
        <p:spPr>
          <a:xfrm rot="20541298">
            <a:off x="5112271" y="499282"/>
            <a:ext cx="1587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Image Captioning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144F3B-3E18-B72E-49A9-6D3230CAF3B2}"/>
              </a:ext>
            </a:extLst>
          </p:cNvPr>
          <p:cNvSpPr txBox="1"/>
          <p:nvPr/>
        </p:nvSpPr>
        <p:spPr>
          <a:xfrm rot="431189">
            <a:off x="6440331" y="847973"/>
            <a:ext cx="1277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Text-to-Image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18A856-86EB-8BA7-9F4B-4F5D8E9F3D7F}"/>
              </a:ext>
            </a:extLst>
          </p:cNvPr>
          <p:cNvSpPr txBox="1"/>
          <p:nvPr/>
        </p:nvSpPr>
        <p:spPr>
          <a:xfrm rot="20541943">
            <a:off x="8115847" y="1120783"/>
            <a:ext cx="1576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Visual Reasoning</a:t>
            </a:r>
          </a:p>
        </p:txBody>
      </p:sp>
    </p:spTree>
    <p:extLst>
      <p:ext uri="{BB962C8B-B14F-4D97-AF65-F5344CB8AC3E}">
        <p14:creationId xmlns:p14="http://schemas.microsoft.com/office/powerpoint/2010/main" val="379924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243DF-5B9A-D8B6-11D2-C0158BB4B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AB18BA-51BB-973E-17D2-D990157339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5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3269672B-802C-321D-CCF1-15B782FD43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  <a:br>
              <a:rPr lang="de-DE" dirty="0"/>
            </a:br>
            <a:r>
              <a:rPr lang="de-DE" sz="2400" b="0" i="1" dirty="0"/>
              <a:t>Vision-Language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679B0F-7F38-D89C-2312-2351446D9408}"/>
              </a:ext>
            </a:extLst>
          </p:cNvPr>
          <p:cNvSpPr/>
          <p:nvPr/>
        </p:nvSpPr>
        <p:spPr bwMode="auto">
          <a:xfrm>
            <a:off x="3834490" y="2784270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BB3C3F-B972-C6A2-821F-D9128EEE03E8}"/>
              </a:ext>
            </a:extLst>
          </p:cNvPr>
          <p:cNvSpPr/>
          <p:nvPr/>
        </p:nvSpPr>
        <p:spPr bwMode="auto">
          <a:xfrm>
            <a:off x="3978510" y="4494962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Image Encoder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91D9B3-EB14-28F9-A9EA-1DDBF3375032}"/>
              </a:ext>
            </a:extLst>
          </p:cNvPr>
          <p:cNvSpPr/>
          <p:nvPr/>
        </p:nvSpPr>
        <p:spPr bwMode="auto">
          <a:xfrm>
            <a:off x="5229634" y="4494962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Text Encoder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6E4AC0-BBA9-97E5-0E0F-C9F06E551B8A}"/>
              </a:ext>
            </a:extLst>
          </p:cNvPr>
          <p:cNvSpPr/>
          <p:nvPr/>
        </p:nvSpPr>
        <p:spPr bwMode="auto">
          <a:xfrm rot="16200000">
            <a:off x="4458681" y="3813571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756ECF-F1D1-53B6-5605-DFEA589E68C7}"/>
              </a:ext>
            </a:extLst>
          </p:cNvPr>
          <p:cNvSpPr/>
          <p:nvPr/>
        </p:nvSpPr>
        <p:spPr bwMode="auto">
          <a:xfrm rot="16200000">
            <a:off x="5709805" y="3831273"/>
            <a:ext cx="89711" cy="566097"/>
          </a:xfrm>
          <a:prstGeom prst="rect">
            <a:avLst/>
          </a:prstGeom>
          <a:solidFill>
            <a:srgbClr val="BAC8D3"/>
          </a:solidFill>
          <a:ln w="9525" cap="flat" cmpd="sng" algn="ctr">
            <a:solidFill>
              <a:srgbClr val="23445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9FC6B17-ED82-68EF-B9C9-9970B97232D7}"/>
              </a:ext>
            </a:extLst>
          </p:cNvPr>
          <p:cNvSpPr/>
          <p:nvPr/>
        </p:nvSpPr>
        <p:spPr bwMode="auto">
          <a:xfrm>
            <a:off x="4605643" y="3065261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31BA39-8BB8-F907-2F70-7D1AB92A4B24}"/>
              </a:ext>
            </a:extLst>
          </p:cNvPr>
          <p:cNvSpPr/>
          <p:nvPr/>
        </p:nvSpPr>
        <p:spPr bwMode="auto">
          <a:xfrm rot="16200000">
            <a:off x="4741729" y="2025198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5A6C5A-33B1-40F8-EF98-AB68E6E84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488" y="5857057"/>
            <a:ext cx="566097" cy="5660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CEB3E1-CC3A-26AB-6219-88E060125415}"/>
              </a:ext>
            </a:extLst>
          </p:cNvPr>
          <p:cNvSpPr txBox="1"/>
          <p:nvPr/>
        </p:nvSpPr>
        <p:spPr>
          <a:xfrm>
            <a:off x="4905709" y="5924663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5DCF6F-DE70-1C38-35A5-16BAC9D2AF22}"/>
              </a:ext>
            </a:extLst>
          </p:cNvPr>
          <p:cNvCxnSpPr/>
          <p:nvPr/>
        </p:nvCxnSpPr>
        <p:spPr bwMode="auto">
          <a:xfrm flipV="1">
            <a:off x="4503536" y="5520650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AB78B4-A3C3-41F1-695A-EA60BFF2A4DC}"/>
              </a:ext>
            </a:extLst>
          </p:cNvPr>
          <p:cNvCxnSpPr/>
          <p:nvPr/>
        </p:nvCxnSpPr>
        <p:spPr bwMode="auto">
          <a:xfrm flipV="1">
            <a:off x="5754659" y="554102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CDCC042-F6EB-0ABE-0A14-BAC9CE53C1DB}"/>
              </a:ext>
            </a:extLst>
          </p:cNvPr>
          <p:cNvCxnSpPr/>
          <p:nvPr/>
        </p:nvCxnSpPr>
        <p:spPr bwMode="auto">
          <a:xfrm flipV="1">
            <a:off x="5754659" y="5127444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F95CA5-C5B0-072F-0A28-FAF12005EE1C}"/>
              </a:ext>
            </a:extLst>
          </p:cNvPr>
          <p:cNvCxnSpPr/>
          <p:nvPr/>
        </p:nvCxnSpPr>
        <p:spPr bwMode="auto">
          <a:xfrm flipV="1">
            <a:off x="4503536" y="5127443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5E0C189-1AAF-B864-948B-9A3BAD99B8BA}"/>
              </a:ext>
            </a:extLst>
          </p:cNvPr>
          <p:cNvCxnSpPr/>
          <p:nvPr/>
        </p:nvCxnSpPr>
        <p:spPr bwMode="auto">
          <a:xfrm flipV="1">
            <a:off x="4489501" y="421790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07B86C-E0F1-64F2-47F2-E70673BD3D00}"/>
              </a:ext>
            </a:extLst>
          </p:cNvPr>
          <p:cNvCxnSpPr/>
          <p:nvPr/>
        </p:nvCxnSpPr>
        <p:spPr bwMode="auto">
          <a:xfrm flipV="1">
            <a:off x="5754659" y="421790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054460-A179-CCEB-30C7-BD15EF1686B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62730" y="3697743"/>
            <a:ext cx="191929" cy="35402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C991FE-5570-B045-800A-B1DD9A357FEF}"/>
              </a:ext>
            </a:extLst>
          </p:cNvPr>
          <p:cNvCxnSpPr>
            <a:cxnSpLocks/>
          </p:cNvCxnSpPr>
          <p:nvPr/>
        </p:nvCxnSpPr>
        <p:spPr bwMode="auto">
          <a:xfrm flipV="1">
            <a:off x="4503536" y="3692084"/>
            <a:ext cx="195074" cy="3268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576C64-B1AB-B24B-4727-CAC1471E7672}"/>
              </a:ext>
            </a:extLst>
          </p:cNvPr>
          <p:cNvCxnSpPr>
            <a:cxnSpLocks/>
          </p:cNvCxnSpPr>
          <p:nvPr/>
        </p:nvCxnSpPr>
        <p:spPr bwMode="auto">
          <a:xfrm flipV="1">
            <a:off x="4786585" y="2413235"/>
            <a:ext cx="0" cy="509562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C22FB63-57CF-0B09-541A-FC85B700158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330420" y="3764135"/>
            <a:ext cx="839344" cy="305330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78FD75E-DCCA-A247-54A0-FE851BD5F57C}"/>
              </a:ext>
            </a:extLst>
          </p:cNvPr>
          <p:cNvSpPr txBox="1"/>
          <p:nvPr/>
        </p:nvSpPr>
        <p:spPr>
          <a:xfrm>
            <a:off x="1523514" y="3473648"/>
            <a:ext cx="1806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Image-specific tasks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63E72D-B4D0-7902-975D-32B72CD17820}"/>
              </a:ext>
            </a:extLst>
          </p:cNvPr>
          <p:cNvSpPr txBox="1"/>
          <p:nvPr/>
        </p:nvSpPr>
        <p:spPr>
          <a:xfrm>
            <a:off x="6912865" y="3471326"/>
            <a:ext cx="1637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Text-specific tasks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C717B79-6E0B-2C88-2C14-8397A827FA0B}"/>
              </a:ext>
            </a:extLst>
          </p:cNvPr>
          <p:cNvCxnSpPr>
            <a:cxnSpLocks/>
          </p:cNvCxnSpPr>
          <p:nvPr/>
        </p:nvCxnSpPr>
        <p:spPr bwMode="auto">
          <a:xfrm flipV="1">
            <a:off x="6091576" y="3808991"/>
            <a:ext cx="839344" cy="305330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0DDC620-29B7-0AFD-73FD-0F014400F1D3}"/>
              </a:ext>
            </a:extLst>
          </p:cNvPr>
          <p:cNvCxnSpPr>
            <a:cxnSpLocks/>
          </p:cNvCxnSpPr>
          <p:nvPr/>
        </p:nvCxnSpPr>
        <p:spPr bwMode="auto">
          <a:xfrm flipV="1">
            <a:off x="5471612" y="2413235"/>
            <a:ext cx="0" cy="509562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E82023C-9864-9357-AA98-892AE21184BB}"/>
              </a:ext>
            </a:extLst>
          </p:cNvPr>
          <p:cNvSpPr/>
          <p:nvPr/>
        </p:nvSpPr>
        <p:spPr bwMode="auto">
          <a:xfrm rot="16200000">
            <a:off x="5426755" y="2031625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69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5DC91-520C-F3D1-E376-951D8CB03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647F816-7410-9E7F-BCD4-9750FD4D32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6</a:t>
            </a:fld>
            <a:endParaRPr lang="de-DE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13637F3-1B8C-DECD-E78B-291025CACE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17571"/>
              </p:ext>
            </p:extLst>
          </p:nvPr>
        </p:nvGraphicFramePr>
        <p:xfrm>
          <a:off x="2466300" y="2341225"/>
          <a:ext cx="5760800" cy="24990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0200">
                  <a:extLst>
                    <a:ext uri="{9D8B030D-6E8A-4147-A177-3AD203B41FA5}">
                      <a16:colId xmlns:a16="http://schemas.microsoft.com/office/drawing/2014/main" val="337414909"/>
                    </a:ext>
                  </a:extLst>
                </a:gridCol>
                <a:gridCol w="1440200">
                  <a:extLst>
                    <a:ext uri="{9D8B030D-6E8A-4147-A177-3AD203B41FA5}">
                      <a16:colId xmlns:a16="http://schemas.microsoft.com/office/drawing/2014/main" val="197123802"/>
                    </a:ext>
                  </a:extLst>
                </a:gridCol>
                <a:gridCol w="1440200">
                  <a:extLst>
                    <a:ext uri="{9D8B030D-6E8A-4147-A177-3AD203B41FA5}">
                      <a16:colId xmlns:a16="http://schemas.microsoft.com/office/drawing/2014/main" val="2000693800"/>
                    </a:ext>
                  </a:extLst>
                </a:gridCol>
                <a:gridCol w="1440200">
                  <a:extLst>
                    <a:ext uri="{9D8B030D-6E8A-4147-A177-3AD203B41FA5}">
                      <a16:colId xmlns:a16="http://schemas.microsoft.com/office/drawing/2014/main" val="174121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Approach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# Params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Training data (Image-Text pairs)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/>
                        <a:t>Estim</a:t>
                      </a:r>
                      <a:r>
                        <a:rPr lang="en-US" sz="1200" b="1" dirty="0"/>
                        <a:t>. Costs ($)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2696262"/>
                  </a:ext>
                </a:extLst>
              </a:tr>
              <a:tr h="58409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CLIP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428M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400M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&gt;77k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3020072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VLMo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562M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&gt;&gt;10k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9301408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CoCa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2.1B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&gt;3B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&gt;350k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5328538"/>
                  </a:ext>
                </a:extLst>
              </a:tr>
            </a:tbl>
          </a:graphicData>
        </a:graphic>
      </p:graphicFrame>
      <p:sp>
        <p:nvSpPr>
          <p:cNvPr id="15" name="Rectangle 2">
            <a:extLst>
              <a:ext uri="{FF2B5EF4-FFF2-40B4-BE49-F238E27FC236}">
                <a16:creationId xmlns:a16="http://schemas.microsoft.com/office/drawing/2014/main" id="{2B28914D-E486-8140-17CA-0D27B03EA8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 dirty="0"/>
              <a:t>Motivation</a:t>
            </a:r>
            <a:br>
              <a:rPr lang="de-DE" dirty="0"/>
            </a:br>
            <a:r>
              <a:rPr lang="de-DE" sz="2400" b="0" i="1" dirty="0" err="1"/>
              <a:t>Existing</a:t>
            </a:r>
            <a:r>
              <a:rPr lang="de-DE" sz="2400" b="0" i="1" dirty="0"/>
              <a:t> Vision-Language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3270520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0C804-6FAB-2388-FD6A-93C2A39A8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DE700B-B842-7D39-EC2B-8DF056B99F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7</a:t>
            </a:fld>
            <a:endParaRPr lang="de-DE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5A28ACAB-C692-D3A8-C143-FA24685CF8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 dirty="0"/>
              <a:t>Research </a:t>
            </a:r>
            <a:r>
              <a:rPr lang="de-DE" dirty="0" err="1"/>
              <a:t>Objective</a:t>
            </a:r>
            <a:r>
              <a:rPr lang="de-DE" dirty="0"/>
              <a:t> (</a:t>
            </a:r>
            <a:r>
              <a:rPr lang="de-DE" dirty="0" err="1"/>
              <a:t>Contributions</a:t>
            </a:r>
            <a:r>
              <a:rPr lang="de-DE" dirty="0"/>
              <a:t>)</a:t>
            </a:r>
            <a:endParaRPr lang="de-DE" sz="2400" b="0" i="1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A35E08F-3561-1BED-C11A-9555D0E728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138363"/>
            <a:ext cx="8424862" cy="452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875" indent="-268288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har char="•"/>
              <a:defRPr sz="1700">
                <a:solidFill>
                  <a:schemeClr val="tx1"/>
                </a:solidFill>
                <a:latin typeface="+mn-lt"/>
              </a:defRPr>
            </a:lvl2pPr>
            <a:lvl3pPr marL="627063" indent="-177800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3pPr>
            <a:lvl4pPr marL="1074738" indent="-174625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 i="1">
                <a:solidFill>
                  <a:schemeClr val="tx1"/>
                </a:solidFill>
                <a:latin typeface="+mn-lt"/>
              </a:defRPr>
            </a:lvl4pPr>
            <a:lvl5pPr marL="16160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5pPr>
            <a:lvl6pPr marL="20732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6pPr>
            <a:lvl7pPr marL="25304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7pPr>
            <a:lvl8pPr marL="29876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8pPr>
            <a:lvl9pPr marL="34448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b="1" kern="0" dirty="0"/>
              <a:t>Develop a method for (more) efficient Vision-Language Pretraining</a:t>
            </a:r>
          </a:p>
          <a:p>
            <a:pPr lvl="1"/>
            <a:r>
              <a:rPr lang="en-US" kern="0" dirty="0"/>
              <a:t>It should be:</a:t>
            </a:r>
          </a:p>
          <a:p>
            <a:pPr lvl="2"/>
            <a:r>
              <a:rPr lang="en-US" kern="0" dirty="0"/>
              <a:t>End-to-end self-supervised</a:t>
            </a:r>
          </a:p>
          <a:p>
            <a:pPr lvl="2"/>
            <a:r>
              <a:rPr lang="en-US" kern="0" dirty="0"/>
              <a:t>Independent of pretrained multimodal components</a:t>
            </a:r>
          </a:p>
          <a:p>
            <a:pPr lvl="2"/>
            <a:r>
              <a:rPr lang="en-US" kern="0" dirty="0"/>
              <a:t>Cheaper &amp; smaller than existing VL models</a:t>
            </a:r>
          </a:p>
          <a:p>
            <a:pPr lvl="2"/>
            <a:r>
              <a:rPr lang="en-US" kern="0" dirty="0"/>
              <a:t>Competitive in performance?</a:t>
            </a:r>
          </a:p>
        </p:txBody>
      </p:sp>
      <p:pic>
        <p:nvPicPr>
          <p:cNvPr id="7" name="Graphic 6" descr="Man outline">
            <a:extLst>
              <a:ext uri="{FF2B5EF4-FFF2-40B4-BE49-F238E27FC236}">
                <a16:creationId xmlns:a16="http://schemas.microsoft.com/office/drawing/2014/main" id="{F945F58C-6481-D3A9-DFAB-8C3E910F1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49846" y="4564568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889E62-E1B5-3DF6-6226-559AE6E256CA}"/>
              </a:ext>
            </a:extLst>
          </p:cNvPr>
          <p:cNvSpPr txBox="1"/>
          <p:nvPr/>
        </p:nvSpPr>
        <p:spPr>
          <a:xfrm>
            <a:off x="6563597" y="4729380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vs.</a:t>
            </a:r>
          </a:p>
        </p:txBody>
      </p:sp>
      <p:pic>
        <p:nvPicPr>
          <p:cNvPr id="1026" name="Picture 2" descr="Zuckerberg macht Ernst: Facebook heißt jetzt Meta">
            <a:extLst>
              <a:ext uri="{FF2B5EF4-FFF2-40B4-BE49-F238E27FC236}">
                <a16:creationId xmlns:a16="http://schemas.microsoft.com/office/drawing/2014/main" id="{189B250E-6620-7AE5-EDEC-A330E6107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970" y="3993773"/>
            <a:ext cx="1454242" cy="81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le Microsoft 365-Pläne vergleichen | Microsoft">
            <a:extLst>
              <a:ext uri="{FF2B5EF4-FFF2-40B4-BE49-F238E27FC236}">
                <a16:creationId xmlns:a16="http://schemas.microsoft.com/office/drawing/2014/main" id="{08515A4C-F785-6A63-F909-1F311591E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970" y="4729380"/>
            <a:ext cx="1454242" cy="65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penAI staffers reportedly 'taken aback' by 'ominous' logo rebranding">
            <a:extLst>
              <a:ext uri="{FF2B5EF4-FFF2-40B4-BE49-F238E27FC236}">
                <a16:creationId xmlns:a16="http://schemas.microsoft.com/office/drawing/2014/main" id="{86918C70-A67F-AE33-38CA-714D1B550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075" y="5210495"/>
            <a:ext cx="1454242" cy="90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04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082DC-B20E-4C48-ACE9-A9D9C652B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644D00-0B0F-8ABB-E792-A0946FA1C8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8</a:t>
            </a:fld>
            <a:endParaRPr lang="de-DE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AB5EF4EB-8757-28B1-FCC8-73431E2B00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 dirty="0"/>
              <a:t>Method</a:t>
            </a:r>
            <a:br>
              <a:rPr lang="de-DE" sz="2400" dirty="0"/>
            </a:br>
            <a:r>
              <a:rPr lang="de-DE" sz="2400" b="0" i="1" dirty="0" err="1"/>
              <a:t>Overview</a:t>
            </a:r>
            <a:endParaRPr lang="de-DE" sz="2400" b="0" i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C27727-400E-0780-44D7-013E62302FD1}"/>
              </a:ext>
            </a:extLst>
          </p:cNvPr>
          <p:cNvCxnSpPr/>
          <p:nvPr/>
        </p:nvCxnSpPr>
        <p:spPr bwMode="auto">
          <a:xfrm>
            <a:off x="6930920" y="2269215"/>
            <a:ext cx="0" cy="4032560"/>
          </a:xfrm>
          <a:prstGeom prst="line">
            <a:avLst/>
          </a:prstGeom>
          <a:ln w="12700"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D748CFB6-8038-D53B-5293-E3D800087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7" t="9325"/>
          <a:stretch/>
        </p:blipFill>
        <p:spPr>
          <a:xfrm>
            <a:off x="67693" y="3227335"/>
            <a:ext cx="3458321" cy="170364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B3E9DD-C772-E448-F2B4-5B724CC55466}"/>
              </a:ext>
            </a:extLst>
          </p:cNvPr>
          <p:cNvCxnSpPr/>
          <p:nvPr/>
        </p:nvCxnSpPr>
        <p:spPr bwMode="auto">
          <a:xfrm>
            <a:off x="3599063" y="2269215"/>
            <a:ext cx="0" cy="4032560"/>
          </a:xfrm>
          <a:prstGeom prst="line">
            <a:avLst/>
          </a:prstGeom>
          <a:ln w="12700"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141D38E-D521-D097-C0EC-EF75F49B7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530" y="4021778"/>
            <a:ext cx="2786339" cy="5274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E778A1-A07A-1CCD-81C8-23116716F8E7}"/>
              </a:ext>
            </a:extLst>
          </p:cNvPr>
          <p:cNvSpPr txBox="1"/>
          <p:nvPr/>
        </p:nvSpPr>
        <p:spPr>
          <a:xfrm>
            <a:off x="1037671" y="2115326"/>
            <a:ext cx="1518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Contrastive Loss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14A64F-021B-CAB1-A138-8450C0605C68}"/>
              </a:ext>
            </a:extLst>
          </p:cNvPr>
          <p:cNvSpPr txBox="1"/>
          <p:nvPr/>
        </p:nvSpPr>
        <p:spPr>
          <a:xfrm>
            <a:off x="4478515" y="2115325"/>
            <a:ext cx="17363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Pretrained Modules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79708B-8691-854F-93FF-282D86029EB1}"/>
              </a:ext>
            </a:extLst>
          </p:cNvPr>
          <p:cNvSpPr txBox="1"/>
          <p:nvPr/>
        </p:nvSpPr>
        <p:spPr>
          <a:xfrm>
            <a:off x="7977977" y="2112260"/>
            <a:ext cx="1938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Knowledge Distillation</a:t>
            </a:r>
          </a:p>
          <a:p>
            <a:r>
              <a:rPr lang="en-US" dirty="0">
                <a:solidFill>
                  <a:schemeClr val="tx1"/>
                </a:solidFill>
              </a:rPr>
              <a:t>(guidance)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7A1120-74F2-6B11-6749-C9B43F01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5766" y="3294226"/>
            <a:ext cx="2637011" cy="19825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F6FD123-62F2-089A-7E2B-BF26758F26B6}"/>
              </a:ext>
            </a:extLst>
          </p:cNvPr>
          <p:cNvSpPr/>
          <p:nvPr/>
        </p:nvSpPr>
        <p:spPr bwMode="auto">
          <a:xfrm>
            <a:off x="-38793" y="4058215"/>
            <a:ext cx="306000" cy="99844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900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D4405-B581-0631-1A32-4DF5E87C7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F5AD32-610D-A85B-D9F7-1790583A15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9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89DE7A2C-9047-9594-F5F4-5F160FFEFA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 err="1"/>
              <a:t>Contrastive</a:t>
            </a:r>
            <a:r>
              <a:rPr lang="de-DE" sz="2400" b="0" i="1" dirty="0"/>
              <a:t> Loss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2EF1F6-E9C5-5197-008B-E779BD3E8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270" y="2341225"/>
            <a:ext cx="5252853" cy="36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0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PALETTEDESIGNATOR" val="HsH"/>
</p:tagLst>
</file>

<file path=ppt/theme/theme1.xml><?xml version="1.0" encoding="utf-8"?>
<a:theme xmlns:a="http://schemas.openxmlformats.org/drawingml/2006/main" name="Standarddesign">
  <a:themeElements>
    <a:clrScheme name="Benutzerdefiniert 5">
      <a:dk1>
        <a:srgbClr val="000000"/>
      </a:dk1>
      <a:lt1>
        <a:srgbClr val="FFFFFF"/>
      </a:lt1>
      <a:dk2>
        <a:srgbClr val="000000"/>
      </a:dk2>
      <a:lt2>
        <a:srgbClr val="D23C96"/>
      </a:lt2>
      <a:accent1>
        <a:srgbClr val="DC3C05"/>
      </a:accent1>
      <a:accent2>
        <a:srgbClr val="1EBEEB"/>
      </a:accent2>
      <a:accent3>
        <a:srgbClr val="FFFFFF"/>
      </a:accent3>
      <a:accent4>
        <a:srgbClr val="000000"/>
      </a:accent4>
      <a:accent5>
        <a:srgbClr val="FFCAAA"/>
      </a:accent5>
      <a:accent6>
        <a:srgbClr val="1AACD5"/>
      </a:accent6>
      <a:hlink>
        <a:srgbClr val="46B48C"/>
      </a:hlink>
      <a:folHlink>
        <a:srgbClr val="FFD200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00"/>
        </a:solidFill>
        <a:ln w="9525" cap="flat" cmpd="sng" algn="ctr">
          <a:solidFill>
            <a:srgbClr val="FFA5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182880" tIns="137160" rIns="182880" bIns="13716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00"/>
        </a:solidFill>
        <a:ln w="9525" cap="flat" cmpd="sng" algn="ctr">
          <a:solidFill>
            <a:srgbClr val="FFA5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182880" tIns="137160" rIns="182880" bIns="13716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23C96"/>
        </a:lt2>
        <a:accent1>
          <a:srgbClr val="FF9900"/>
        </a:accent1>
        <a:accent2>
          <a:srgbClr val="1EBEEB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1AACD5"/>
        </a:accent6>
        <a:hlink>
          <a:srgbClr val="46B48C"/>
        </a:hlink>
        <a:folHlink>
          <a:srgbClr val="FFD2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1729</TotalTime>
  <Words>2191</Words>
  <Application>Microsoft Macintosh PowerPoint</Application>
  <PresentationFormat>Custom</PresentationFormat>
  <Paragraphs>490</Paragraphs>
  <Slides>40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.SF NS</vt:lpstr>
      <vt:lpstr>Arial</vt:lpstr>
      <vt:lpstr>Cambria Math</vt:lpstr>
      <vt:lpstr>Courier New</vt:lpstr>
      <vt:lpstr>Helvetica Neue</vt:lpstr>
      <vt:lpstr>Times New Roman</vt:lpstr>
      <vt:lpstr>Wingdings</vt:lpstr>
      <vt:lpstr>Standarddesign</vt:lpstr>
      <vt:lpstr>Leveraging Pretrained Unimodal Models for Efficient Vision-Language Pretraining</vt:lpstr>
      <vt:lpstr>Motivation</vt:lpstr>
      <vt:lpstr>Motivation</vt:lpstr>
      <vt:lpstr>Motivation Vision-Language Models</vt:lpstr>
      <vt:lpstr>Motivation Vision-Language Models</vt:lpstr>
      <vt:lpstr>Motivation Existing Vision-Language Models</vt:lpstr>
      <vt:lpstr>Research Objective (Contributions)</vt:lpstr>
      <vt:lpstr>Method Overview</vt:lpstr>
      <vt:lpstr>Method Contrastive Loss</vt:lpstr>
      <vt:lpstr>Method Contrastive Loss</vt:lpstr>
      <vt:lpstr>Method Contrastive Loss</vt:lpstr>
      <vt:lpstr>Method Architecture</vt:lpstr>
      <vt:lpstr>Method Architecture</vt:lpstr>
      <vt:lpstr>Method Architecture</vt:lpstr>
      <vt:lpstr>Method Knowledge Distillation</vt:lpstr>
      <vt:lpstr>Method Knowledge Distillation</vt:lpstr>
      <vt:lpstr>Method Knowledge Distillation</vt:lpstr>
      <vt:lpstr>PowerPoint Presentation</vt:lpstr>
      <vt:lpstr>PowerPoint Presentation</vt:lpstr>
      <vt:lpstr>PowerPoint Presentation</vt:lpstr>
      <vt:lpstr>PowerPoint Presentation</vt:lpstr>
      <vt:lpstr>Limitations Unimodal Performance</vt:lpstr>
      <vt:lpstr>Limitations Unimodal Performance</vt:lpstr>
      <vt:lpstr>Limitations Unimodal Performance</vt:lpstr>
      <vt:lpstr>Limitations Unimodal Performance – Future work</vt:lpstr>
      <vt:lpstr>Limitations Unimodal Performance – Future work</vt:lpstr>
      <vt:lpstr>Limitations Visual Reasoning – NLVR2</vt:lpstr>
      <vt:lpstr>Conclusion Research Objectives</vt:lpstr>
      <vt:lpstr>Conclusion Research Objectives</vt:lpstr>
      <vt:lpstr>Thank you for your attention!</vt:lpstr>
      <vt:lpstr>Literature</vt:lpstr>
      <vt:lpstr>Literature</vt:lpstr>
      <vt:lpstr>Conclusion Vision-Language Landscape</vt:lpstr>
      <vt:lpstr>Conclusion Bachelor vs. Master‘s thesis</vt:lpstr>
      <vt:lpstr>Method Contrastive Loss</vt:lpstr>
      <vt:lpstr>Method Knowledge Distillation</vt:lpstr>
      <vt:lpstr>Method Knowledge Distillation</vt:lpstr>
      <vt:lpstr>PowerPoint Presentation</vt:lpstr>
      <vt:lpstr>Limitations Visual Reasoning – NLVR2</vt:lpstr>
      <vt:lpstr>Limitations Visual Reasoning – NLVR2</vt:lpstr>
    </vt:vector>
  </TitlesOfParts>
  <Company>in.form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p.wania</dc:creator>
  <cp:lastModifiedBy>Tim Cares</cp:lastModifiedBy>
  <cp:revision>249</cp:revision>
  <dcterms:created xsi:type="dcterms:W3CDTF">2012-10-15T09:49:53Z</dcterms:created>
  <dcterms:modified xsi:type="dcterms:W3CDTF">2024-10-22T21:25:45Z</dcterms:modified>
</cp:coreProperties>
</file>